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62" r:id="rId3"/>
    <p:sldMasterId id="2147483675" r:id="rId4"/>
  </p:sldMasterIdLst>
  <p:notesMasterIdLst>
    <p:notesMasterId r:id="rId46"/>
  </p:notesMasterIdLst>
  <p:sldIdLst>
    <p:sldId id="304" r:id="rId5"/>
    <p:sldId id="257" r:id="rId6"/>
    <p:sldId id="258" r:id="rId7"/>
    <p:sldId id="259" r:id="rId8"/>
    <p:sldId id="287" r:id="rId9"/>
    <p:sldId id="280" r:id="rId10"/>
    <p:sldId id="288" r:id="rId11"/>
    <p:sldId id="281" r:id="rId12"/>
    <p:sldId id="282" r:id="rId13"/>
    <p:sldId id="299" r:id="rId14"/>
    <p:sldId id="283" r:id="rId15"/>
    <p:sldId id="306" r:id="rId16"/>
    <p:sldId id="307" r:id="rId17"/>
    <p:sldId id="308" r:id="rId18"/>
    <p:sldId id="309" r:id="rId19"/>
    <p:sldId id="310" r:id="rId20"/>
    <p:sldId id="284" r:id="rId21"/>
    <p:sldId id="285" r:id="rId22"/>
    <p:sldId id="286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305" r:id="rId33"/>
    <p:sldId id="269" r:id="rId34"/>
    <p:sldId id="270" r:id="rId35"/>
    <p:sldId id="271" r:id="rId36"/>
    <p:sldId id="272" r:id="rId37"/>
    <p:sldId id="273" r:id="rId38"/>
    <p:sldId id="274" r:id="rId39"/>
    <p:sldId id="275" r:id="rId40"/>
    <p:sldId id="276" r:id="rId41"/>
    <p:sldId id="277" r:id="rId42"/>
    <p:sldId id="295" r:id="rId43"/>
    <p:sldId id="278" r:id="rId44"/>
    <p:sldId id="279" r:id="rId4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64"/>
    <p:restoredTop sz="67808"/>
  </p:normalViewPr>
  <p:slideViewPr>
    <p:cSldViewPr snapToGrid="0" snapToObjects="1">
      <p:cViewPr>
        <p:scale>
          <a:sx n="60" d="100"/>
          <a:sy n="60" d="100"/>
        </p:scale>
        <p:origin x="45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E512DA-4BC4-F74F-A82B-10399CDDF19D}" type="doc">
      <dgm:prSet loTypeId="urn:microsoft.com/office/officeart/2005/8/layout/process1" loCatId="" qsTypeId="urn:microsoft.com/office/officeart/2005/8/quickstyle/3d1" qsCatId="3D" csTypeId="urn:microsoft.com/office/officeart/2005/8/colors/accent1_2" csCatId="accent1" phldr="1"/>
      <dgm:spPr/>
    </dgm:pt>
    <dgm:pt modelId="{66159938-962E-0E48-BB56-EB08B993CFE2}">
      <dgm:prSet phldrT="[Text]"/>
      <dgm:spPr/>
      <dgm:t>
        <a:bodyPr/>
        <a:lstStyle/>
        <a:p>
          <a:r>
            <a:rPr lang="en-US" dirty="0"/>
            <a:t>Curiosity</a:t>
          </a:r>
        </a:p>
      </dgm:t>
    </dgm:pt>
    <dgm:pt modelId="{261E08B2-5FE9-F045-A4E7-D7583BE51E44}" type="parTrans" cxnId="{F2A2E600-F6AB-AC47-83D9-37228BED2303}">
      <dgm:prSet/>
      <dgm:spPr/>
      <dgm:t>
        <a:bodyPr/>
        <a:lstStyle/>
        <a:p>
          <a:endParaRPr lang="en-US"/>
        </a:p>
      </dgm:t>
    </dgm:pt>
    <dgm:pt modelId="{4E90996C-43AC-6B41-85CF-A6614B9897DA}" type="sibTrans" cxnId="{F2A2E600-F6AB-AC47-83D9-37228BED2303}">
      <dgm:prSet/>
      <dgm:spPr/>
      <dgm:t>
        <a:bodyPr/>
        <a:lstStyle/>
        <a:p>
          <a:endParaRPr lang="en-US"/>
        </a:p>
      </dgm:t>
    </dgm:pt>
    <dgm:pt modelId="{C9B2E92A-FB2C-684E-91FA-793E480B1C9D}">
      <dgm:prSet phldrT="[Text]"/>
      <dgm:spPr/>
      <dgm:t>
        <a:bodyPr/>
        <a:lstStyle/>
        <a:p>
          <a:r>
            <a:rPr lang="en-US" dirty="0"/>
            <a:t>Question</a:t>
          </a:r>
        </a:p>
      </dgm:t>
    </dgm:pt>
    <dgm:pt modelId="{E498B4FD-2F5D-D740-95B9-12B3338C4300}" type="parTrans" cxnId="{FF94CA8B-0DCF-A149-877B-23C747B28FDF}">
      <dgm:prSet/>
      <dgm:spPr/>
      <dgm:t>
        <a:bodyPr/>
        <a:lstStyle/>
        <a:p>
          <a:endParaRPr lang="en-US"/>
        </a:p>
      </dgm:t>
    </dgm:pt>
    <dgm:pt modelId="{90B2CD3C-CAB6-DD40-8253-292486529027}" type="sibTrans" cxnId="{FF94CA8B-0DCF-A149-877B-23C747B28FDF}">
      <dgm:prSet/>
      <dgm:spPr/>
      <dgm:t>
        <a:bodyPr/>
        <a:lstStyle/>
        <a:p>
          <a:endParaRPr lang="en-US"/>
        </a:p>
      </dgm:t>
    </dgm:pt>
    <dgm:pt modelId="{5951E9E9-705B-E341-8144-F9D779DAFF1D}">
      <dgm:prSet phldrT="[Text]"/>
      <dgm:spPr/>
      <dgm:t>
        <a:bodyPr/>
        <a:lstStyle/>
        <a:p>
          <a:r>
            <a:rPr lang="en-US" dirty="0"/>
            <a:t>Design</a:t>
          </a:r>
        </a:p>
      </dgm:t>
    </dgm:pt>
    <dgm:pt modelId="{823DC981-408D-FF4C-A714-8926F8D90EC7}" type="parTrans" cxnId="{4CEFA314-007B-CA49-B402-07E5137BFB7F}">
      <dgm:prSet/>
      <dgm:spPr/>
      <dgm:t>
        <a:bodyPr/>
        <a:lstStyle/>
        <a:p>
          <a:endParaRPr lang="en-US"/>
        </a:p>
      </dgm:t>
    </dgm:pt>
    <dgm:pt modelId="{AFAEFDF1-AE27-2B40-ACB8-C4545F9ABD4E}" type="sibTrans" cxnId="{4CEFA314-007B-CA49-B402-07E5137BFB7F}">
      <dgm:prSet/>
      <dgm:spPr/>
      <dgm:t>
        <a:bodyPr/>
        <a:lstStyle/>
        <a:p>
          <a:endParaRPr lang="en-US"/>
        </a:p>
      </dgm:t>
    </dgm:pt>
    <dgm:pt modelId="{8BB46BDF-EB20-5548-A970-9C1EF19C4ACE}">
      <dgm:prSet phldrT="[Text]"/>
      <dgm:spPr/>
      <dgm:t>
        <a:bodyPr/>
        <a:lstStyle/>
        <a:p>
          <a:r>
            <a:rPr lang="en-US" dirty="0"/>
            <a:t>Evidence</a:t>
          </a:r>
        </a:p>
      </dgm:t>
    </dgm:pt>
    <dgm:pt modelId="{DB9AA5A3-C96D-E64B-8D8C-481C07E38E40}" type="parTrans" cxnId="{A51926D6-7D2C-0B47-991A-0C40FCC57EA9}">
      <dgm:prSet/>
      <dgm:spPr/>
      <dgm:t>
        <a:bodyPr/>
        <a:lstStyle/>
        <a:p>
          <a:endParaRPr lang="en-US"/>
        </a:p>
      </dgm:t>
    </dgm:pt>
    <dgm:pt modelId="{3BA259C9-48FE-6A4E-99CE-D02C2C5B740E}" type="sibTrans" cxnId="{A51926D6-7D2C-0B47-991A-0C40FCC57EA9}">
      <dgm:prSet/>
      <dgm:spPr/>
      <dgm:t>
        <a:bodyPr/>
        <a:lstStyle/>
        <a:p>
          <a:endParaRPr lang="en-US"/>
        </a:p>
      </dgm:t>
    </dgm:pt>
    <dgm:pt modelId="{B51C1174-4B92-6A45-BA59-C78D325B71FA}">
      <dgm:prSet phldrT="[Text]"/>
      <dgm:spPr/>
      <dgm:t>
        <a:bodyPr/>
        <a:lstStyle/>
        <a:p>
          <a:r>
            <a:rPr lang="en-US" dirty="0"/>
            <a:t>Change</a:t>
          </a:r>
        </a:p>
      </dgm:t>
    </dgm:pt>
    <dgm:pt modelId="{214BB0A6-33DB-CA4A-875F-852489A05B5B}" type="parTrans" cxnId="{8C551B08-6193-0D44-83B3-FF0C7FFAA90D}">
      <dgm:prSet/>
      <dgm:spPr/>
      <dgm:t>
        <a:bodyPr/>
        <a:lstStyle/>
        <a:p>
          <a:endParaRPr lang="en-US"/>
        </a:p>
      </dgm:t>
    </dgm:pt>
    <dgm:pt modelId="{826BEE41-942B-9843-9E58-EAFED43C7921}" type="sibTrans" cxnId="{8C551B08-6193-0D44-83B3-FF0C7FFAA90D}">
      <dgm:prSet/>
      <dgm:spPr/>
      <dgm:t>
        <a:bodyPr/>
        <a:lstStyle/>
        <a:p>
          <a:endParaRPr lang="en-US"/>
        </a:p>
      </dgm:t>
    </dgm:pt>
    <dgm:pt modelId="{B62D08D8-AE0A-914A-BA28-440D902FAB3E}" type="pres">
      <dgm:prSet presAssocID="{A2E512DA-4BC4-F74F-A82B-10399CDDF19D}" presName="Name0" presStyleCnt="0">
        <dgm:presLayoutVars>
          <dgm:dir/>
          <dgm:resizeHandles val="exact"/>
        </dgm:presLayoutVars>
      </dgm:prSet>
      <dgm:spPr/>
    </dgm:pt>
    <dgm:pt modelId="{C14A9614-0A28-EF49-A34E-20FC9EDB14DA}" type="pres">
      <dgm:prSet presAssocID="{66159938-962E-0E48-BB56-EB08B993CFE2}" presName="node" presStyleLbl="node1" presStyleIdx="0" presStyleCnt="5">
        <dgm:presLayoutVars>
          <dgm:bulletEnabled val="1"/>
        </dgm:presLayoutVars>
      </dgm:prSet>
      <dgm:spPr/>
    </dgm:pt>
    <dgm:pt modelId="{9398ECD7-876B-9947-8643-05322ACDBAD3}" type="pres">
      <dgm:prSet presAssocID="{4E90996C-43AC-6B41-85CF-A6614B9897DA}" presName="sibTrans" presStyleLbl="sibTrans2D1" presStyleIdx="0" presStyleCnt="4"/>
      <dgm:spPr/>
    </dgm:pt>
    <dgm:pt modelId="{971B5F52-6C53-A54E-A1FC-7BAD2C15C1CC}" type="pres">
      <dgm:prSet presAssocID="{4E90996C-43AC-6B41-85CF-A6614B9897DA}" presName="connectorText" presStyleLbl="sibTrans2D1" presStyleIdx="0" presStyleCnt="4"/>
      <dgm:spPr/>
    </dgm:pt>
    <dgm:pt modelId="{7C3BCAE8-4932-6545-8F83-AB711948AF39}" type="pres">
      <dgm:prSet presAssocID="{C9B2E92A-FB2C-684E-91FA-793E480B1C9D}" presName="node" presStyleLbl="node1" presStyleIdx="1" presStyleCnt="5">
        <dgm:presLayoutVars>
          <dgm:bulletEnabled val="1"/>
        </dgm:presLayoutVars>
      </dgm:prSet>
      <dgm:spPr/>
    </dgm:pt>
    <dgm:pt modelId="{CBCE4DA3-A1AB-0C47-B86A-C6B1BA09DF31}" type="pres">
      <dgm:prSet presAssocID="{90B2CD3C-CAB6-DD40-8253-292486529027}" presName="sibTrans" presStyleLbl="sibTrans2D1" presStyleIdx="1" presStyleCnt="4"/>
      <dgm:spPr/>
    </dgm:pt>
    <dgm:pt modelId="{CCF901A2-B496-B74C-9A9C-1DBE837DC2A4}" type="pres">
      <dgm:prSet presAssocID="{90B2CD3C-CAB6-DD40-8253-292486529027}" presName="connectorText" presStyleLbl="sibTrans2D1" presStyleIdx="1" presStyleCnt="4"/>
      <dgm:spPr/>
    </dgm:pt>
    <dgm:pt modelId="{0C53A4E6-4D1A-AC4D-BB37-B8E80B1C4A77}" type="pres">
      <dgm:prSet presAssocID="{5951E9E9-705B-E341-8144-F9D779DAFF1D}" presName="node" presStyleLbl="node1" presStyleIdx="2" presStyleCnt="5">
        <dgm:presLayoutVars>
          <dgm:bulletEnabled val="1"/>
        </dgm:presLayoutVars>
      </dgm:prSet>
      <dgm:spPr/>
    </dgm:pt>
    <dgm:pt modelId="{6945BFC1-17CD-B04D-932C-7D73A1FD315A}" type="pres">
      <dgm:prSet presAssocID="{AFAEFDF1-AE27-2B40-ACB8-C4545F9ABD4E}" presName="sibTrans" presStyleLbl="sibTrans2D1" presStyleIdx="2" presStyleCnt="4"/>
      <dgm:spPr/>
    </dgm:pt>
    <dgm:pt modelId="{DB1E5D5A-6F77-6849-A8F4-151E937478BD}" type="pres">
      <dgm:prSet presAssocID="{AFAEFDF1-AE27-2B40-ACB8-C4545F9ABD4E}" presName="connectorText" presStyleLbl="sibTrans2D1" presStyleIdx="2" presStyleCnt="4"/>
      <dgm:spPr/>
    </dgm:pt>
    <dgm:pt modelId="{01A0C1B4-289D-064A-A067-1CAE0D131D53}" type="pres">
      <dgm:prSet presAssocID="{8BB46BDF-EB20-5548-A970-9C1EF19C4ACE}" presName="node" presStyleLbl="node1" presStyleIdx="3" presStyleCnt="5">
        <dgm:presLayoutVars>
          <dgm:bulletEnabled val="1"/>
        </dgm:presLayoutVars>
      </dgm:prSet>
      <dgm:spPr/>
    </dgm:pt>
    <dgm:pt modelId="{A729438B-C01D-BF41-A90F-4E43CF627877}" type="pres">
      <dgm:prSet presAssocID="{3BA259C9-48FE-6A4E-99CE-D02C2C5B740E}" presName="sibTrans" presStyleLbl="sibTrans2D1" presStyleIdx="3" presStyleCnt="4"/>
      <dgm:spPr/>
    </dgm:pt>
    <dgm:pt modelId="{984C17DB-F548-384B-9025-BD404FD276A8}" type="pres">
      <dgm:prSet presAssocID="{3BA259C9-48FE-6A4E-99CE-D02C2C5B740E}" presName="connectorText" presStyleLbl="sibTrans2D1" presStyleIdx="3" presStyleCnt="4"/>
      <dgm:spPr/>
    </dgm:pt>
    <dgm:pt modelId="{DBCD3489-3E38-794F-84B9-9D89A5319C2A}" type="pres">
      <dgm:prSet presAssocID="{B51C1174-4B92-6A45-BA59-C78D325B71FA}" presName="node" presStyleLbl="node1" presStyleIdx="4" presStyleCnt="5">
        <dgm:presLayoutVars>
          <dgm:bulletEnabled val="1"/>
        </dgm:presLayoutVars>
      </dgm:prSet>
      <dgm:spPr/>
    </dgm:pt>
  </dgm:ptLst>
  <dgm:cxnLst>
    <dgm:cxn modelId="{F2A2E600-F6AB-AC47-83D9-37228BED2303}" srcId="{A2E512DA-4BC4-F74F-A82B-10399CDDF19D}" destId="{66159938-962E-0E48-BB56-EB08B993CFE2}" srcOrd="0" destOrd="0" parTransId="{261E08B2-5FE9-F045-A4E7-D7583BE51E44}" sibTransId="{4E90996C-43AC-6B41-85CF-A6614B9897DA}"/>
    <dgm:cxn modelId="{BD08E202-B7A0-D948-9D8E-A87DB5AA32DC}" type="presOf" srcId="{4E90996C-43AC-6B41-85CF-A6614B9897DA}" destId="{9398ECD7-876B-9947-8643-05322ACDBAD3}" srcOrd="0" destOrd="0" presId="urn:microsoft.com/office/officeart/2005/8/layout/process1"/>
    <dgm:cxn modelId="{8C551B08-6193-0D44-83B3-FF0C7FFAA90D}" srcId="{A2E512DA-4BC4-F74F-A82B-10399CDDF19D}" destId="{B51C1174-4B92-6A45-BA59-C78D325B71FA}" srcOrd="4" destOrd="0" parTransId="{214BB0A6-33DB-CA4A-875F-852489A05B5B}" sibTransId="{826BEE41-942B-9843-9E58-EAFED43C7921}"/>
    <dgm:cxn modelId="{4CEFA314-007B-CA49-B402-07E5137BFB7F}" srcId="{A2E512DA-4BC4-F74F-A82B-10399CDDF19D}" destId="{5951E9E9-705B-E341-8144-F9D779DAFF1D}" srcOrd="2" destOrd="0" parTransId="{823DC981-408D-FF4C-A714-8926F8D90EC7}" sibTransId="{AFAEFDF1-AE27-2B40-ACB8-C4545F9ABD4E}"/>
    <dgm:cxn modelId="{462CDE32-A5FB-B34B-81AE-7B254DFC75EA}" type="presOf" srcId="{AFAEFDF1-AE27-2B40-ACB8-C4545F9ABD4E}" destId="{6945BFC1-17CD-B04D-932C-7D73A1FD315A}" srcOrd="0" destOrd="0" presId="urn:microsoft.com/office/officeart/2005/8/layout/process1"/>
    <dgm:cxn modelId="{65468065-539A-C044-8A8F-648C49C86C57}" type="presOf" srcId="{A2E512DA-4BC4-F74F-A82B-10399CDDF19D}" destId="{B62D08D8-AE0A-914A-BA28-440D902FAB3E}" srcOrd="0" destOrd="0" presId="urn:microsoft.com/office/officeart/2005/8/layout/process1"/>
    <dgm:cxn modelId="{26BD3A67-B8C1-8C4A-B118-82D3CEEE38E6}" type="presOf" srcId="{66159938-962E-0E48-BB56-EB08B993CFE2}" destId="{C14A9614-0A28-EF49-A34E-20FC9EDB14DA}" srcOrd="0" destOrd="0" presId="urn:microsoft.com/office/officeart/2005/8/layout/process1"/>
    <dgm:cxn modelId="{47CFD669-5FFD-AD46-B3F2-9CEFB380B46F}" type="presOf" srcId="{90B2CD3C-CAB6-DD40-8253-292486529027}" destId="{CBCE4DA3-A1AB-0C47-B86A-C6B1BA09DF31}" srcOrd="0" destOrd="0" presId="urn:microsoft.com/office/officeart/2005/8/layout/process1"/>
    <dgm:cxn modelId="{5E559E78-4D9A-E34C-90BF-AD96446C600F}" type="presOf" srcId="{C9B2E92A-FB2C-684E-91FA-793E480B1C9D}" destId="{7C3BCAE8-4932-6545-8F83-AB711948AF39}" srcOrd="0" destOrd="0" presId="urn:microsoft.com/office/officeart/2005/8/layout/process1"/>
    <dgm:cxn modelId="{95E67E79-9927-6544-B54A-EA3350B7D14A}" type="presOf" srcId="{8BB46BDF-EB20-5548-A970-9C1EF19C4ACE}" destId="{01A0C1B4-289D-064A-A067-1CAE0D131D53}" srcOrd="0" destOrd="0" presId="urn:microsoft.com/office/officeart/2005/8/layout/process1"/>
    <dgm:cxn modelId="{25D3AE83-8E95-094C-9F19-EBC5566111E9}" type="presOf" srcId="{90B2CD3C-CAB6-DD40-8253-292486529027}" destId="{CCF901A2-B496-B74C-9A9C-1DBE837DC2A4}" srcOrd="1" destOrd="0" presId="urn:microsoft.com/office/officeart/2005/8/layout/process1"/>
    <dgm:cxn modelId="{FF94CA8B-0DCF-A149-877B-23C747B28FDF}" srcId="{A2E512DA-4BC4-F74F-A82B-10399CDDF19D}" destId="{C9B2E92A-FB2C-684E-91FA-793E480B1C9D}" srcOrd="1" destOrd="0" parTransId="{E498B4FD-2F5D-D740-95B9-12B3338C4300}" sibTransId="{90B2CD3C-CAB6-DD40-8253-292486529027}"/>
    <dgm:cxn modelId="{B0B86FA2-22ED-354D-96A7-F156418220A0}" type="presOf" srcId="{4E90996C-43AC-6B41-85CF-A6614B9897DA}" destId="{971B5F52-6C53-A54E-A1FC-7BAD2C15C1CC}" srcOrd="1" destOrd="0" presId="urn:microsoft.com/office/officeart/2005/8/layout/process1"/>
    <dgm:cxn modelId="{A153BBBA-7D8F-0E4E-8372-625CD7E5F1F3}" type="presOf" srcId="{5951E9E9-705B-E341-8144-F9D779DAFF1D}" destId="{0C53A4E6-4D1A-AC4D-BB37-B8E80B1C4A77}" srcOrd="0" destOrd="0" presId="urn:microsoft.com/office/officeart/2005/8/layout/process1"/>
    <dgm:cxn modelId="{47F2CEC5-7D3E-984D-A909-EC2D381686CB}" type="presOf" srcId="{AFAEFDF1-AE27-2B40-ACB8-C4545F9ABD4E}" destId="{DB1E5D5A-6F77-6849-A8F4-151E937478BD}" srcOrd="1" destOrd="0" presId="urn:microsoft.com/office/officeart/2005/8/layout/process1"/>
    <dgm:cxn modelId="{A51926D6-7D2C-0B47-991A-0C40FCC57EA9}" srcId="{A2E512DA-4BC4-F74F-A82B-10399CDDF19D}" destId="{8BB46BDF-EB20-5548-A970-9C1EF19C4ACE}" srcOrd="3" destOrd="0" parTransId="{DB9AA5A3-C96D-E64B-8D8C-481C07E38E40}" sibTransId="{3BA259C9-48FE-6A4E-99CE-D02C2C5B740E}"/>
    <dgm:cxn modelId="{6D2A1AD9-9C63-E746-A583-771187DE8AB6}" type="presOf" srcId="{3BA259C9-48FE-6A4E-99CE-D02C2C5B740E}" destId="{A729438B-C01D-BF41-A90F-4E43CF627877}" srcOrd="0" destOrd="0" presId="urn:microsoft.com/office/officeart/2005/8/layout/process1"/>
    <dgm:cxn modelId="{80142DDD-7EAA-C141-8A92-9133048EDB6F}" type="presOf" srcId="{3BA259C9-48FE-6A4E-99CE-D02C2C5B740E}" destId="{984C17DB-F548-384B-9025-BD404FD276A8}" srcOrd="1" destOrd="0" presId="urn:microsoft.com/office/officeart/2005/8/layout/process1"/>
    <dgm:cxn modelId="{B62870F8-661D-7B4D-84FB-E37DFE1ABA77}" type="presOf" srcId="{B51C1174-4B92-6A45-BA59-C78D325B71FA}" destId="{DBCD3489-3E38-794F-84B9-9D89A5319C2A}" srcOrd="0" destOrd="0" presId="urn:microsoft.com/office/officeart/2005/8/layout/process1"/>
    <dgm:cxn modelId="{681E7477-CFDB-DA4F-B6D2-01F2770AE4D1}" type="presParOf" srcId="{B62D08D8-AE0A-914A-BA28-440D902FAB3E}" destId="{C14A9614-0A28-EF49-A34E-20FC9EDB14DA}" srcOrd="0" destOrd="0" presId="urn:microsoft.com/office/officeart/2005/8/layout/process1"/>
    <dgm:cxn modelId="{EA6B07A5-758A-424D-98CD-9674C78A957B}" type="presParOf" srcId="{B62D08D8-AE0A-914A-BA28-440D902FAB3E}" destId="{9398ECD7-876B-9947-8643-05322ACDBAD3}" srcOrd="1" destOrd="0" presId="urn:microsoft.com/office/officeart/2005/8/layout/process1"/>
    <dgm:cxn modelId="{3D95D50A-EC5B-B04F-9765-6FBEA26E10A2}" type="presParOf" srcId="{9398ECD7-876B-9947-8643-05322ACDBAD3}" destId="{971B5F52-6C53-A54E-A1FC-7BAD2C15C1CC}" srcOrd="0" destOrd="0" presId="urn:microsoft.com/office/officeart/2005/8/layout/process1"/>
    <dgm:cxn modelId="{FB793FB6-45E7-1F44-9847-C51BFECB75C3}" type="presParOf" srcId="{B62D08D8-AE0A-914A-BA28-440D902FAB3E}" destId="{7C3BCAE8-4932-6545-8F83-AB711948AF39}" srcOrd="2" destOrd="0" presId="urn:microsoft.com/office/officeart/2005/8/layout/process1"/>
    <dgm:cxn modelId="{188B49AB-88AD-9046-B451-E3E0B7D7D37E}" type="presParOf" srcId="{B62D08D8-AE0A-914A-BA28-440D902FAB3E}" destId="{CBCE4DA3-A1AB-0C47-B86A-C6B1BA09DF31}" srcOrd="3" destOrd="0" presId="urn:microsoft.com/office/officeart/2005/8/layout/process1"/>
    <dgm:cxn modelId="{26F78A4C-9A91-5044-AA81-7DE8EB085D82}" type="presParOf" srcId="{CBCE4DA3-A1AB-0C47-B86A-C6B1BA09DF31}" destId="{CCF901A2-B496-B74C-9A9C-1DBE837DC2A4}" srcOrd="0" destOrd="0" presId="urn:microsoft.com/office/officeart/2005/8/layout/process1"/>
    <dgm:cxn modelId="{602937DD-94A2-FC4B-823E-E1B70AF2DF40}" type="presParOf" srcId="{B62D08D8-AE0A-914A-BA28-440D902FAB3E}" destId="{0C53A4E6-4D1A-AC4D-BB37-B8E80B1C4A77}" srcOrd="4" destOrd="0" presId="urn:microsoft.com/office/officeart/2005/8/layout/process1"/>
    <dgm:cxn modelId="{847FF8D8-B202-F246-966C-60C4F16C010F}" type="presParOf" srcId="{B62D08D8-AE0A-914A-BA28-440D902FAB3E}" destId="{6945BFC1-17CD-B04D-932C-7D73A1FD315A}" srcOrd="5" destOrd="0" presId="urn:microsoft.com/office/officeart/2005/8/layout/process1"/>
    <dgm:cxn modelId="{5CDE4202-5D1C-1F46-9537-1DD47D4B49ED}" type="presParOf" srcId="{6945BFC1-17CD-B04D-932C-7D73A1FD315A}" destId="{DB1E5D5A-6F77-6849-A8F4-151E937478BD}" srcOrd="0" destOrd="0" presId="urn:microsoft.com/office/officeart/2005/8/layout/process1"/>
    <dgm:cxn modelId="{FDDA4264-656F-4E4C-B57F-EB7E57468564}" type="presParOf" srcId="{B62D08D8-AE0A-914A-BA28-440D902FAB3E}" destId="{01A0C1B4-289D-064A-A067-1CAE0D131D53}" srcOrd="6" destOrd="0" presId="urn:microsoft.com/office/officeart/2005/8/layout/process1"/>
    <dgm:cxn modelId="{0A9E1455-1B2A-4C46-B2BE-C2A7D9BAE888}" type="presParOf" srcId="{B62D08D8-AE0A-914A-BA28-440D902FAB3E}" destId="{A729438B-C01D-BF41-A90F-4E43CF627877}" srcOrd="7" destOrd="0" presId="urn:microsoft.com/office/officeart/2005/8/layout/process1"/>
    <dgm:cxn modelId="{63C6E5A2-09D1-8D49-823D-1770A400B625}" type="presParOf" srcId="{A729438B-C01D-BF41-A90F-4E43CF627877}" destId="{984C17DB-F548-384B-9025-BD404FD276A8}" srcOrd="0" destOrd="0" presId="urn:microsoft.com/office/officeart/2005/8/layout/process1"/>
    <dgm:cxn modelId="{341F47B8-9C18-9547-97DA-86B1300FB436}" type="presParOf" srcId="{B62D08D8-AE0A-914A-BA28-440D902FAB3E}" destId="{DBCD3489-3E38-794F-84B9-9D89A5319C2A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4A9614-0A28-EF49-A34E-20FC9EDB14DA}">
      <dsp:nvSpPr>
        <dsp:cNvPr id="0" name=""/>
        <dsp:cNvSpPr/>
      </dsp:nvSpPr>
      <dsp:spPr>
        <a:xfrm>
          <a:off x="5357" y="2930723"/>
          <a:ext cx="1660921" cy="9965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Curiosity</a:t>
          </a:r>
        </a:p>
      </dsp:txBody>
      <dsp:txXfrm>
        <a:off x="34545" y="2959911"/>
        <a:ext cx="1602545" cy="938177"/>
      </dsp:txXfrm>
    </dsp:sp>
    <dsp:sp modelId="{9398ECD7-876B-9947-8643-05322ACDBAD3}">
      <dsp:nvSpPr>
        <dsp:cNvPr id="0" name=""/>
        <dsp:cNvSpPr/>
      </dsp:nvSpPr>
      <dsp:spPr>
        <a:xfrm>
          <a:off x="1832371" y="3223045"/>
          <a:ext cx="352115" cy="41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1832371" y="3305427"/>
        <a:ext cx="246481" cy="247144"/>
      </dsp:txXfrm>
    </dsp:sp>
    <dsp:sp modelId="{7C3BCAE8-4932-6545-8F83-AB711948AF39}">
      <dsp:nvSpPr>
        <dsp:cNvPr id="0" name=""/>
        <dsp:cNvSpPr/>
      </dsp:nvSpPr>
      <dsp:spPr>
        <a:xfrm>
          <a:off x="2330648" y="2930723"/>
          <a:ext cx="1660921" cy="9965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Question</a:t>
          </a:r>
        </a:p>
      </dsp:txBody>
      <dsp:txXfrm>
        <a:off x="2359836" y="2959911"/>
        <a:ext cx="1602545" cy="938177"/>
      </dsp:txXfrm>
    </dsp:sp>
    <dsp:sp modelId="{CBCE4DA3-A1AB-0C47-B86A-C6B1BA09DF31}">
      <dsp:nvSpPr>
        <dsp:cNvPr id="0" name=""/>
        <dsp:cNvSpPr/>
      </dsp:nvSpPr>
      <dsp:spPr>
        <a:xfrm>
          <a:off x="4157662" y="3223045"/>
          <a:ext cx="352115" cy="41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157662" y="3305427"/>
        <a:ext cx="246481" cy="247144"/>
      </dsp:txXfrm>
    </dsp:sp>
    <dsp:sp modelId="{0C53A4E6-4D1A-AC4D-BB37-B8E80B1C4A77}">
      <dsp:nvSpPr>
        <dsp:cNvPr id="0" name=""/>
        <dsp:cNvSpPr/>
      </dsp:nvSpPr>
      <dsp:spPr>
        <a:xfrm>
          <a:off x="4655939" y="2930723"/>
          <a:ext cx="1660921" cy="9965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Design</a:t>
          </a:r>
        </a:p>
      </dsp:txBody>
      <dsp:txXfrm>
        <a:off x="4685127" y="2959911"/>
        <a:ext cx="1602545" cy="938177"/>
      </dsp:txXfrm>
    </dsp:sp>
    <dsp:sp modelId="{6945BFC1-17CD-B04D-932C-7D73A1FD315A}">
      <dsp:nvSpPr>
        <dsp:cNvPr id="0" name=""/>
        <dsp:cNvSpPr/>
      </dsp:nvSpPr>
      <dsp:spPr>
        <a:xfrm>
          <a:off x="6482953" y="3223045"/>
          <a:ext cx="352115" cy="41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6482953" y="3305427"/>
        <a:ext cx="246481" cy="247144"/>
      </dsp:txXfrm>
    </dsp:sp>
    <dsp:sp modelId="{01A0C1B4-289D-064A-A067-1CAE0D131D53}">
      <dsp:nvSpPr>
        <dsp:cNvPr id="0" name=""/>
        <dsp:cNvSpPr/>
      </dsp:nvSpPr>
      <dsp:spPr>
        <a:xfrm>
          <a:off x="6981229" y="2930723"/>
          <a:ext cx="1660921" cy="9965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Evidence</a:t>
          </a:r>
        </a:p>
      </dsp:txBody>
      <dsp:txXfrm>
        <a:off x="7010417" y="2959911"/>
        <a:ext cx="1602545" cy="938177"/>
      </dsp:txXfrm>
    </dsp:sp>
    <dsp:sp modelId="{A729438B-C01D-BF41-A90F-4E43CF627877}">
      <dsp:nvSpPr>
        <dsp:cNvPr id="0" name=""/>
        <dsp:cNvSpPr/>
      </dsp:nvSpPr>
      <dsp:spPr>
        <a:xfrm>
          <a:off x="8808243" y="3223045"/>
          <a:ext cx="352115" cy="411908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8808243" y="3305427"/>
        <a:ext cx="246481" cy="247144"/>
      </dsp:txXfrm>
    </dsp:sp>
    <dsp:sp modelId="{DBCD3489-3E38-794F-84B9-9D89A5319C2A}">
      <dsp:nvSpPr>
        <dsp:cNvPr id="0" name=""/>
        <dsp:cNvSpPr/>
      </dsp:nvSpPr>
      <dsp:spPr>
        <a:xfrm>
          <a:off x="9306520" y="2930723"/>
          <a:ext cx="1660921" cy="99655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Change</a:t>
          </a:r>
        </a:p>
      </dsp:txBody>
      <dsp:txXfrm>
        <a:off x="9335708" y="2959911"/>
        <a:ext cx="1602545" cy="9381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06:43:08.861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0"/>
      <inkml:brushProperty name="anchorY" value="0"/>
      <inkml:brushProperty name="scaleFactor" value="0.5"/>
    </inkml:brush>
  </inkml:definitions>
  <inkml:trace contextRef="#ctx0" brushRef="#br0">1736 1 24575,'-70'7'0,"0"0"0,-13 12 0,-3-8 0,0 3-769,35 2 0,4 0 769,-36 2-3787,33-3 1,-2 2 3786,1-4 0,0 0 0,-41 20 1628,10 7-1628,4-14 0,15 10 0,-18-6 0,28-1 518,-21 5-518,25-1 0,-24 5 0,13-1 6694,-8 1-6694,18-5 271,9-5-271,4 3 0,18-7 0,-5-1 0,18 2 0,0-8 0,6 6 0,0-6 0,0 7 0,0 7 0,0-5 0,0 13 0,0-1 0,0 4 0,0 12 0,0-4 0,6 6 0,2 7 0,6-6 0,0 7 0,7-6 0,2 1 0,5-3 0,6 0 0,0-9 0,10 11 0,-3-9 0,13 14 0,-7-3 0,6-5 0,-7-3 0,7-6 0,-7-1 0,7 0 0,-11-8 0,10 6 0,-1-12 0,17 19 0,-3-18 0,2 10 0,6-5 0,7-3 0,2 5-356,-33-22 0,2-1 356,41 17 0,-41-19 0,0-1 0,41 18 0,-43-21 0,2-1 0,7 7 0,0 1 0,-4-7 0,0 0 0,11 6 0,-1 0 0,-11-6 0,0-2-133,5 4 0,2-1 133,5-2 0,2-1 0,0 1 0,0-1-493,-8-2 1,1-2 492,7 0 0,2 0-848,5 1 1,2-1 847,4-3 0,2 1 0,11 7 0,-2 0 0,-18-8 0,-2 0 0,1 7 0,-3 0 0,-15-7 0,-1 0 0,15 3 0,0-1 0,-13-3 0,0 0 0,9 0 0,1 0 0,-3 0 0,1 0 190,6 0 0,1 0-190,-4 0 0,3 0 0,30 0 0,1 0-607,-23 0 1,0 0 606,-6 0 0,4 0 0,-1 0 0,18 0 0,1 0 0,-22 0 0,2 0 0,0 0-651,3 0 0,0 0 1,1 0 650,2 0 0,1 0 0,0 0 0,-1 0 0,1 1 0,-1-2-61,-3-1 0,0-1 1,1 0 60,2-1 0,0 0 0,-4-1 0,8 0 0,-1-1 0,16-4 0,-3 1-372,-33 8 1,-3 0 371,11-3 0,1 0 0,-6-1 0,-1 1 593,-8 3 1,-2 0-594,44-7 0,-20 2 0,9 4 0,-18-4 0,21-1 0,-20 5 1137,-20-5 0,1-1-1137,44-2 0,-1 0 0,4-5 0,-45 10 0,1 0 955,-3-3 0,0-1-955,0 2 0,0-2 0,43-13 0,-23-2 0,21-7 0,-22 7 0,-2-5 1302,-17 7-1302,-10 0 0,-9-2 0,-8-1 695,2-13-695,0-16 0,2-16 0,0 3 0,4-25 0,-8 9 0,-8 36 0,-2-2 0,-4-2 0,-1 1 0,12-36 0,-11 1 0,-3 10 0,-7 13 0,0 2 0,0 0 0,-6 5 0,-9-8 0,-15 5 0,1 8 0,-15-2 0,16 12 0,-12-1 0,12 7 0,-10 2 0,5 12 0,-6-5 0,0 11 0,-5-10 0,3 3 0,-13-6 0,4-2 0,-29-10 0,3 7 0,28 12 0,1 1 0,-29-11 0,-15-1 0,18 7 0,23 7 0,0 1 0,-32-2 0,-8-6 0,0 8 0,38 3 0,0 0 0,-43-5 0,40 8 0,-1 2 0,4-1 0,0 2 0,0 2 0,-1 1 0,-9-2 0,-1 2 0,4 0 0,1 0 0,5 1 0,-1-1 0,-21-1 0,2-1 0,-10-4 0,10 2 0,0-1 0,-13-1 0,30 1 0,-2 1 0,7 3 0,0 0 0,-1-2 0,1-1 0,0 3 0,-1 0 0,2 1 0,-2-1 0,-18-4 0,1 1 0,-24 6 0,13-7 0,2 0 0,9 7 0,9-2 0,-1-1 0,-23-3 0,-8 6 0,2-5 0,11 0 0,-1 5 0,-12-5 0,5 7 0,34 0 0,0 0 0,-47 0 0,4 0-452,39 0 0,0 0 452,-38 0 0,39 0 0,-2 0 0,7 0 0,0 0-140,-1 0 0,1 0 140,-41 0 0,6 0 0,35 0 0,1 0 0,-13 0 0,-35 0 0,12 0 0,-9 0 0,42 0 0,1 0 0,-48 0 0,7 0 0,1 0 0,42 0 0,0 0 891,-32-7-891,-8 5 0,20-12 293,5 13-293,2-6 0,5 7 0,-3 0 0,6 0 0,2 0 0,1 0 0,-1 0 0,7 0 0,-7 0 0,12 0 0,-8-6 0,15 5 0,-4-6 0,11 7 0,-5 0 0,14 0 0,-6-5 0,12 4 0,-5-5 0,6 1 0,0 4 0,0-9 0,0 9 0,0-10 0,0 6 0,0-2 0,0-2 0,0 8 0,0-9 0,0 4 0,0 0 0,0 1 0,5 0 0,-4 4 0,4-4 0,-5 5 0,6 0 0,0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06:51:27.068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5253.04443"/>
      <inkml:brushProperty name="anchorY" value="-10917.08984"/>
      <inkml:brushProperty name="scaleFactor" value="0.5"/>
    </inkml:brush>
  </inkml:definitions>
  <inkml:trace contextRef="#ctx0" brushRef="#br0">1 443 24575,'42'42'0,"0"0"0,13 20 0,-14-21 0,-25-20 0,-3-4 0,0-5 0,2 4 0,-6-8 0,2 4 0,1-4 0,-4-1 0,3 1 0,-3-1 0,-1 0 0,0 1 0,1-1 0,-1-3 0,1 0 0,-1-4 0,1 0 0,-1-3 0,-3-14 0,4-14 0,-2-36 0,4 5 0,7-36 0,-1 37 0,2-29 0,3 18 0,-8 1 0,4 9 0,-7 17 0,-1 15 0,0 4 0,-5 9 0,0 5 0,-4 4 0,0 5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06:51:32.384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8599.19727"/>
      <inkml:brushProperty name="anchorY" value="-15799.66699"/>
      <inkml:brushProperty name="scaleFactor" value="0.5"/>
    </inkml:brush>
  </inkml:definitions>
  <inkml:trace contextRef="#ctx0" brushRef="#br0">0 408 8191,'4'10'0,"4"-2"5063,9 19-5063,4-5 2818,7 5-2818,4 5 1719,-3-7-1719,-2 1 6784,-10-9-6784,-5-5 0,-5 0 0,1-5 0,-1-3 0,0-1 0,0-3 0,4-4 0,-2-8 0,12-15 0,11-30 0,14-2 0,-11 9 0,2 0 0,19-9 0,-19 10 0,-1 0 0,10-5 0,7-12 0,-15 22 0,-8 14 0,-12 12 0,-6 10 0,-5 5 0,-3 6 0,0 0 0,-4 1 0,0-1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06:51:51.838"/>
    </inkml:context>
    <inkml:brush xml:id="br0">
      <inkml:brushProperty name="width" value="0.035" units="cm"/>
      <inkml:brushProperty name="height" value="0.035" units="cm"/>
      <inkml:brushProperty name="color" value="#CC912C"/>
      <inkml:brushProperty name="inkEffects" value="gold"/>
      <inkml:brushProperty name="anchorX" value="-12113.7959"/>
      <inkml:brushProperty name="anchorY" value="-24655.84375"/>
      <inkml:brushProperty name="scaleFactor" value="0.5"/>
    </inkml:brush>
  </inkml:definitions>
  <inkml:trace contextRef="#ctx0" brushRef="#br0">0 869 8191,'6'-1'0,"8"7"5063,11 15-5063,5 5 2818,-3 1-2818,2 6 1719,-14-9-1719,15 9 6784,-20-15-6784,6-3 0,-10-7 0,-5-1 0,6-3 0,-4-1 0,5-9 0,-1-3 0,1-20 0,2-14 0,11-54 0,-2 3-593,-4 31 0,0-1 593,-2 7 0,-1 0 0,1 3 0,0 2-170,12-39 170,0 0 0,-3 27 0,1-5 0,-1 15 0,-7 14 0,2 12 0,-8 10 1174,3 7-1174,-8 10 45,-1 2 1,-3 2-1,0 1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3499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48E23-0590-B34F-BA00-C61051E37748}" type="slidenum">
              <a:rPr kumimoji="0" lang="en-A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81390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48E23-0590-B34F-BA00-C61051E37748}" type="slidenum">
              <a:rPr kumimoji="0" lang="en-A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4083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048E23-0590-B34F-BA00-C61051E37748}" type="slidenum">
              <a:rPr lang="en-AE" smtClean="0"/>
              <a:t>10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7946206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21218421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48E23-0590-B34F-BA00-C61051E37748}" type="slidenum">
              <a:rPr kumimoji="0" lang="en-A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41687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48E23-0590-B34F-BA00-C61051E37748}" type="slidenum">
              <a:rPr kumimoji="0" lang="en-A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26735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</a:t>
            </a:r>
          </a:p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48E23-0590-B34F-BA00-C61051E37748}" type="slidenum">
              <a:rPr kumimoji="0" lang="en-A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45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D048E23-0590-B34F-BA00-C61051E37748}" type="slidenum">
              <a:rPr kumimoji="0" lang="en-A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A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80152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8220890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663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D2816-7960-BF08-420C-6A7C9940AE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8F677B-01A4-8082-1B45-1FED9E1E9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40C485-ECE3-5C06-A0C8-C8C08D3FE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1F235-8F49-C602-CC59-A8FCF8645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2B7C8-E744-95A0-6C49-AFA99FBC4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57882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53256-EE5F-2EE6-587D-8462D5376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0B501-8EBC-69D7-0C24-7B42448589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BF9494-E71E-5F2A-23A5-D4EB7BF3E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8EFA1-D447-ACD1-9D97-D6B2C4BA5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B5CDDC-A24E-26D4-F730-1B76D983E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1511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36420-74BA-EE8C-4716-6FD5F01AC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026ADF-4932-5C55-6F4F-BC0CF5321E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D82234-6153-BF9B-D578-8A7BE3A6E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42CB0-A2F6-5378-D5CF-F871FDD536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2336E9-A047-A6EC-885A-4B1046650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231788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624B7-33FF-574C-AFDB-05CA47B93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9A5EA2-A63B-1242-AA25-195C2241C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9559B2-0FBA-03BD-7082-B255AD5BE9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3D41C6-B575-F75D-E5BC-7735632DA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299106-C593-DF98-3E3B-C0D8AA5EE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26CDFE-34DF-44D4-E52D-B7EA8D957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754491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2DB43-1798-2CB1-264A-E64E0095E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968A4-AEA1-FFE8-8454-0A18B2C642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A9536-DD42-00D2-4D95-422FE6AC2A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FCB08B-F166-D276-BCC8-892E929ADF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6A7C8F-9ADF-8095-39B0-D555E0FCCB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686890-46D4-DF1B-7D42-2E3B7308D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C480425-A536-A4CC-8718-777EDD0E7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01A4BF-F525-2007-79AE-445E39C96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12479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22B62-C60B-B93C-DA06-E598FD5A8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7AC1E0-D042-55A3-9B0D-F50D48BBB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B3178-B29A-A00D-6B51-8F1B1F2EF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E4EFC-3B49-64F8-456F-327B73F60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014480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612DC9-7D58-1357-BB6D-8E73B4D12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F2DBDE-77CE-18B0-0EBC-F81B08EBA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2EF511-2EC8-2E8F-3D29-A4B228D7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816278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AEB1A-6054-0AF3-F1BC-FCA3822CD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544EE5-8036-245C-7D84-5247BF330E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C977E-3BFA-FD07-4744-661EB34B04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EC2F28-AAA0-D647-E135-3840F2322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EBAF17-97DF-A460-6CCC-A089A43B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95D3BF-0F8E-EBD9-D2B0-C945347B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682249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5BD59-C7CE-30B2-B0F4-C02B2FF2F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25939C-75FB-606E-7899-B639131BA1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9B2E1-76BD-9B45-735D-8AE975E923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D35DB7-98D9-E386-D546-AE5627720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252827-174F-1841-ADEB-0DE64563A2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54318-3562-D273-1E59-FBC75D252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3570956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A205C-06E2-5FBB-20A4-303C07CA5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401EFB-2F9B-3283-415E-B2EDCE5D33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54F32-76A2-3FCB-5164-D663F71BBF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B1C8B-55DC-EC55-D2C1-078C296450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48DCE-22CD-8847-13CF-22F84FCD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5821126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2ACE9B-74AA-8442-7C0D-9BDD925179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BDFE5-A0B3-E0D2-F121-31063A4FEC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3F585-FE51-4803-EA18-9030E4893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8C95A-0032-CC7A-7F14-B9AC325F57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EBA68-C854-6973-9695-4269108D9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19596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457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2951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262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199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191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3379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897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321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4658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928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883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31411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3710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117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866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00519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1297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56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5494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9789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6004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8496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42859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4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4BB081-D0D1-2DBA-4134-256F44CE1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60315-764D-CEF7-F6FD-2A617D29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2478EA-8F49-4897-90FD-F9B2DB9C11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E97B37-86AD-A940-ADCC-9875E583D7AA}" type="datetimeFigureOut">
              <a:rPr lang="en-AE" smtClean="0"/>
              <a:t>03/10/2026</a:t>
            </a:fld>
            <a:endParaRPr lang="en-A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5F9E9-C4E0-0D30-86DA-3E3B46C950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7603AA-FA32-6892-8CEF-C8C53DEFC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514D1E-BED8-A54E-821E-4636FBAC3F2A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84620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74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4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.png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.png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png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NULL"/><Relationship Id="rId3" Type="http://schemas.openxmlformats.org/officeDocument/2006/relationships/image" Target="../media/image14.png"/><Relationship Id="rId7" Type="http://schemas.microsoft.com/office/2007/relationships/hdphoto" Target="../media/hdphoto4.wdp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5.png"/><Relationship Id="rId11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customXml" Target="../ink/ink3.xml"/><Relationship Id="rId4" Type="http://schemas.openxmlformats.org/officeDocument/2006/relationships/customXml" Target="../ink/ink1.xml"/><Relationship Id="rId9" Type="http://schemas.openxmlformats.org/officeDocument/2006/relationships/image" Target="NULL"/><Relationship Id="rId1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136323" y="-83132"/>
            <a:ext cx="894621" cy="706320"/>
          </a:xfrm>
          <a:custGeom>
            <a:avLst/>
            <a:gdLst/>
            <a:ahLst/>
            <a:cxnLst/>
            <a:rect l="l" t="t" r="r" b="b"/>
            <a:pathLst>
              <a:path w="1341931" h="1059480">
                <a:moveTo>
                  <a:pt x="0" y="0"/>
                </a:moveTo>
                <a:lnTo>
                  <a:pt x="1341930" y="0"/>
                </a:lnTo>
                <a:lnTo>
                  <a:pt x="1341930" y="1059480"/>
                </a:lnTo>
                <a:lnTo>
                  <a:pt x="0" y="10594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11848"/>
            </a:stretch>
          </a:blipFill>
        </p:spPr>
        <p:txBody>
          <a:bodyPr/>
          <a:lstStyle/>
          <a:p>
            <a:pPr defTabSz="609630"/>
            <a:endParaRPr lang="en-A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10030943" y="193112"/>
            <a:ext cx="5486400" cy="274320"/>
            <a:chOff x="0" y="0"/>
            <a:chExt cx="10972800" cy="54864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72800" cy="548640"/>
            </a:xfrm>
            <a:custGeom>
              <a:avLst/>
              <a:gdLst/>
              <a:ahLst/>
              <a:cxnLst/>
              <a:rect l="l" t="t" r="r" b="b"/>
              <a:pathLst>
                <a:path w="10972800" h="548640">
                  <a:moveTo>
                    <a:pt x="0" y="0"/>
                  </a:moveTo>
                  <a:lnTo>
                    <a:pt x="10972800" y="0"/>
                  </a:lnTo>
                  <a:lnTo>
                    <a:pt x="1097280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39700" b="-339700"/>
              </a:stretch>
            </a:blipFill>
          </p:spPr>
          <p:txBody>
            <a:bodyPr/>
            <a:lstStyle/>
            <a:p>
              <a:pPr defTabSz="609630"/>
              <a:endParaRPr lang="en-A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28575"/>
              <a:ext cx="10972800" cy="5772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defTabSz="609630">
                <a:lnSpc>
                  <a:spcPts val="1080"/>
                </a:lnSpc>
              </a:pPr>
              <a:r>
                <a:rPr lang="en-US" sz="900" b="1" spc="150" dirty="0">
                  <a:solidFill>
                    <a:srgbClr val="5A7385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AZERBAIJAN RESEARCH SOCIETY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0142358" y="400208"/>
            <a:ext cx="1781963" cy="121749"/>
          </a:xfrm>
          <a:custGeom>
            <a:avLst/>
            <a:gdLst/>
            <a:ahLst/>
            <a:cxnLst/>
            <a:rect l="l" t="t" r="r" b="b"/>
            <a:pathLst>
              <a:path w="2672945" h="182624">
                <a:moveTo>
                  <a:pt x="0" y="0"/>
                </a:moveTo>
                <a:lnTo>
                  <a:pt x="2672945" y="0"/>
                </a:lnTo>
                <a:lnTo>
                  <a:pt x="2672945" y="182623"/>
                </a:lnTo>
                <a:lnTo>
                  <a:pt x="0" y="1826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609630"/>
            <a:endParaRPr lang="en-AE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537169" y="193112"/>
            <a:ext cx="10424160" cy="292608"/>
            <a:chOff x="0" y="0"/>
            <a:chExt cx="20848320" cy="58521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0848320" cy="585216"/>
            </a:xfrm>
            <a:custGeom>
              <a:avLst/>
              <a:gdLst/>
              <a:ahLst/>
              <a:cxnLst/>
              <a:rect l="l" t="t" r="r" b="b"/>
              <a:pathLst>
                <a:path w="20848320" h="585216">
                  <a:moveTo>
                    <a:pt x="0" y="0"/>
                  </a:moveTo>
                  <a:lnTo>
                    <a:pt x="20848320" y="0"/>
                  </a:lnTo>
                  <a:lnTo>
                    <a:pt x="20848320" y="585216"/>
                  </a:lnTo>
                  <a:lnTo>
                    <a:pt x="0" y="5852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44154" b="-644154"/>
              </a:stretch>
            </a:blipFill>
          </p:spPr>
          <p:txBody>
            <a:bodyPr/>
            <a:lstStyle/>
            <a:p>
              <a:pPr defTabSz="609630"/>
              <a:endParaRPr lang="en-A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20848320" cy="6233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defTabSz="609630">
                <a:lnSpc>
                  <a:spcPts val="1380"/>
                </a:lnSpc>
              </a:pPr>
              <a:r>
                <a:rPr lang="en-US" sz="1150" b="1" spc="199">
                  <a:solidFill>
                    <a:srgbClr val="0092BF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PROBLEM</a:t>
              </a:r>
              <a:r>
                <a:rPr lang="en-US" sz="1150" b="1" spc="199">
                  <a:solidFill>
                    <a:srgbClr val="4C9A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,</a:t>
              </a:r>
              <a:r>
                <a:rPr lang="en-US" sz="1150" b="1" spc="199">
                  <a:solidFill>
                    <a:srgbClr val="EF3340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PURPOSE</a:t>
              </a:r>
              <a:r>
                <a:rPr lang="en-US" sz="1150" b="1" spc="199">
                  <a:solidFill>
                    <a:srgbClr val="4C9A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 </a:t>
              </a:r>
              <a:r>
                <a:rPr lang="en-US" sz="1150" b="1" spc="199">
                  <a:solidFill>
                    <a:srgbClr val="5A7385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AND </a:t>
              </a:r>
              <a:r>
                <a:rPr lang="en-US" sz="1150" b="1" spc="199">
                  <a:solidFill>
                    <a:srgbClr val="4C9A2A"/>
                  </a:solidFill>
                  <a:latin typeface="Calibri (MS) Bold"/>
                  <a:ea typeface="Calibri (MS) Bold"/>
                  <a:cs typeface="Calibri (MS) Bold"/>
                  <a:sym typeface="Calibri (MS) Bold"/>
                </a:rPr>
                <a:t>VALUES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48640" y="840867"/>
            <a:ext cx="10424160" cy="521208"/>
            <a:chOff x="0" y="0"/>
            <a:chExt cx="20848320" cy="104241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0848320" cy="1042416"/>
            </a:xfrm>
            <a:custGeom>
              <a:avLst/>
              <a:gdLst/>
              <a:ahLst/>
              <a:cxnLst/>
              <a:rect l="l" t="t" r="r" b="b"/>
              <a:pathLst>
                <a:path w="20848320" h="1042416">
                  <a:moveTo>
                    <a:pt x="0" y="0"/>
                  </a:moveTo>
                  <a:lnTo>
                    <a:pt x="20848320" y="0"/>
                  </a:lnTo>
                  <a:lnTo>
                    <a:pt x="20848320" y="1042416"/>
                  </a:lnTo>
                  <a:lnTo>
                    <a:pt x="0" y="104241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38823" b="-340577"/>
              </a:stretch>
            </a:blipFill>
          </p:spPr>
          <p:txBody>
            <a:bodyPr/>
            <a:lstStyle/>
            <a:p>
              <a:pPr defTabSz="609630"/>
              <a:endParaRPr lang="en-A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20848320" cy="10519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defTabSz="609630">
                <a:lnSpc>
                  <a:spcPts val="3240"/>
                </a:lnSpc>
              </a:pPr>
              <a:r>
                <a:rPr lang="en-US" sz="2700" b="1" dirty="0">
                  <a:solidFill>
                    <a:srgbClr val="0B335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Research Foundations</a:t>
              </a:r>
            </a:p>
            <a:p>
              <a:pPr defTabSz="609630">
                <a:lnSpc>
                  <a:spcPts val="3240"/>
                </a:lnSpc>
              </a:pPr>
              <a:r>
                <a:rPr lang="en-US" sz="2700" b="1" dirty="0">
                  <a:solidFill>
                    <a:srgbClr val="0B3350"/>
                  </a:solidFill>
                  <a:latin typeface="Cambria Bold"/>
                  <a:ea typeface="Cambria Bold"/>
                  <a:cs typeface="Cambria Bold"/>
                  <a:sym typeface="Cambria Bold"/>
                </a:rPr>
                <a:t>&amp; Literature Review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66666" y="1912024"/>
            <a:ext cx="10424160" cy="347472"/>
            <a:chOff x="0" y="0"/>
            <a:chExt cx="20848320" cy="6949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0848320" cy="694944"/>
            </a:xfrm>
            <a:custGeom>
              <a:avLst/>
              <a:gdLst/>
              <a:ahLst/>
              <a:cxnLst/>
              <a:rect l="l" t="t" r="r" b="b"/>
              <a:pathLst>
                <a:path w="20848320" h="694944">
                  <a:moveTo>
                    <a:pt x="0" y="0"/>
                  </a:moveTo>
                  <a:lnTo>
                    <a:pt x="20848320" y="0"/>
                  </a:lnTo>
                  <a:lnTo>
                    <a:pt x="20848320" y="694944"/>
                  </a:lnTo>
                  <a:lnTo>
                    <a:pt x="0" y="69494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551" b="-534551"/>
              </a:stretch>
            </a:blipFill>
          </p:spPr>
          <p:txBody>
            <a:bodyPr/>
            <a:lstStyle/>
            <a:p>
              <a:pPr defTabSz="609630"/>
              <a:endParaRPr lang="en-AE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20848320" cy="73304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defTabSz="609630">
                <a:lnSpc>
                  <a:spcPts val="1500"/>
                </a:lnSpc>
              </a:pPr>
              <a:r>
                <a:rPr lang="en-US" sz="1250" dirty="0">
                  <a:solidFill>
                    <a:srgbClr val="16303F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From curiosity to evidence, collaboration and publishable questions in 2026</a:t>
              </a: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DAE6FB41-7667-FBDC-1492-A736EEE9E979}"/>
              </a:ext>
            </a:extLst>
          </p:cNvPr>
          <p:cNvSpPr txBox="1"/>
          <p:nvPr/>
        </p:nvSpPr>
        <p:spPr>
          <a:xfrm>
            <a:off x="2282686" y="4598505"/>
            <a:ext cx="68536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/>
            <a:r>
              <a:rPr lang="en-US" sz="20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Presenter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  <a:p>
            <a:pPr algn="ctr" defTabSz="609630"/>
            <a:r>
              <a:rPr lang="en-US" sz="20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Dr. Sabrin Ali Azim, PhD</a:t>
            </a:r>
            <a:endParaRPr lang="en-US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FBF9E8-C9D5-39B9-F1CE-E0293177860D}"/>
              </a:ext>
            </a:extLst>
          </p:cNvPr>
          <p:cNvSpPr txBox="1"/>
          <p:nvPr/>
        </p:nvSpPr>
        <p:spPr>
          <a:xfrm>
            <a:off x="3209365" y="6403278"/>
            <a:ext cx="813995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dirty="0"/>
              <a:t>Educational material prepared by Dr. Sabrin Ali Azim. Please cite/acknowledge when reused.</a:t>
            </a:r>
            <a:endParaRPr lang="en-AE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BY THE END, YOU SHOULD BE ABLE TO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11064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 just know research — start acting like a researcher.</a:t>
            </a:r>
            <a:endParaRPr lang="en-US" sz="2900" dirty="0"/>
          </a:p>
        </p:txBody>
      </p:sp>
      <p:sp>
        <p:nvSpPr>
          <p:cNvPr id="9" name="Shape 6"/>
          <p:cNvSpPr/>
          <p:nvPr/>
        </p:nvSpPr>
        <p:spPr>
          <a:xfrm>
            <a:off x="713232" y="1609344"/>
            <a:ext cx="402336" cy="402336"/>
          </a:xfrm>
          <a:prstGeom prst="ellipse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Text 7"/>
          <p:cNvSpPr/>
          <p:nvPr/>
        </p:nvSpPr>
        <p:spPr>
          <a:xfrm>
            <a:off x="713232" y="1719072"/>
            <a:ext cx="4023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1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1298448" y="1591056"/>
            <a:ext cx="530352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Transform a broad topic into a focused research question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298448" y="1874520"/>
            <a:ext cx="57607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365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from “AI in medicine” to a searchable, answerable question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713232" y="2395728"/>
            <a:ext cx="402336" cy="402336"/>
          </a:xfrm>
          <a:prstGeom prst="ellipse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4" name="Text 11"/>
          <p:cNvSpPr/>
          <p:nvPr/>
        </p:nvSpPr>
        <p:spPr>
          <a:xfrm>
            <a:off x="713232" y="2505456"/>
            <a:ext cx="4023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2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1298448" y="2377440"/>
            <a:ext cx="530352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Build two objectives and one hypothesis or expectation</a:t>
            </a:r>
            <a:endParaRPr lang="en-US" sz="1350" dirty="0"/>
          </a:p>
        </p:txBody>
      </p:sp>
      <p:sp>
        <p:nvSpPr>
          <p:cNvPr id="16" name="Text 13"/>
          <p:cNvSpPr/>
          <p:nvPr/>
        </p:nvSpPr>
        <p:spPr>
          <a:xfrm>
            <a:off x="1298448" y="2660904"/>
            <a:ext cx="57607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365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depending on whether the study is quantitative, qualitative or mixed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713232" y="3182112"/>
            <a:ext cx="402336" cy="402336"/>
          </a:xfrm>
          <a:prstGeom prst="ellipse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Text 15"/>
          <p:cNvSpPr/>
          <p:nvPr/>
        </p:nvSpPr>
        <p:spPr>
          <a:xfrm>
            <a:off x="713232" y="3291840"/>
            <a:ext cx="4023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3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1298448" y="3163824"/>
            <a:ext cx="530352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Create a keyword architecture</a:t>
            </a:r>
            <a:endParaRPr lang="en-US" sz="1350" dirty="0"/>
          </a:p>
        </p:txBody>
      </p:sp>
      <p:sp>
        <p:nvSpPr>
          <p:cNvPr id="20" name="Text 17"/>
          <p:cNvSpPr/>
          <p:nvPr/>
        </p:nvSpPr>
        <p:spPr>
          <a:xfrm>
            <a:off x="1298448" y="3447288"/>
            <a:ext cx="57607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365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 blocks, synonyms and Boolean logic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713232" y="3968496"/>
            <a:ext cx="402336" cy="402336"/>
          </a:xfrm>
          <a:prstGeom prst="ellipse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Text 19"/>
          <p:cNvSpPr/>
          <p:nvPr/>
        </p:nvSpPr>
        <p:spPr>
          <a:xfrm>
            <a:off x="713232" y="4078224"/>
            <a:ext cx="4023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4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1298448" y="3950208"/>
            <a:ext cx="530352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Read an article like a researcher</a:t>
            </a:r>
            <a:endParaRPr lang="en-US" sz="1350" dirty="0"/>
          </a:p>
        </p:txBody>
      </p:sp>
      <p:sp>
        <p:nvSpPr>
          <p:cNvPr id="24" name="Text 21"/>
          <p:cNvSpPr/>
          <p:nvPr/>
        </p:nvSpPr>
        <p:spPr>
          <a:xfrm>
            <a:off x="1298448" y="4233672"/>
            <a:ext cx="57607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365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identify aim, variables, design, evidence gap and limitations</a:t>
            </a:r>
            <a:endParaRPr lang="en-US" sz="850" dirty="0"/>
          </a:p>
        </p:txBody>
      </p:sp>
      <p:sp>
        <p:nvSpPr>
          <p:cNvPr id="25" name="Shape 22"/>
          <p:cNvSpPr/>
          <p:nvPr/>
        </p:nvSpPr>
        <p:spPr>
          <a:xfrm>
            <a:off x="713232" y="4754880"/>
            <a:ext cx="402336" cy="402336"/>
          </a:xfrm>
          <a:prstGeom prst="ellipse">
            <a:avLst/>
          </a:prstGeom>
          <a:solidFill>
            <a:srgbClr val="071F49"/>
          </a:solidFill>
          <a:ln w="1270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6" name="Text 23"/>
          <p:cNvSpPr/>
          <p:nvPr/>
        </p:nvSpPr>
        <p:spPr>
          <a:xfrm>
            <a:off x="713232" y="4864608"/>
            <a:ext cx="40233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</a:rPr>
              <a:t>5</a:t>
            </a:r>
            <a:endParaRPr lang="en-US" sz="850" dirty="0"/>
          </a:p>
        </p:txBody>
      </p:sp>
      <p:sp>
        <p:nvSpPr>
          <p:cNvPr id="27" name="Text 24"/>
          <p:cNvSpPr/>
          <p:nvPr/>
        </p:nvSpPr>
        <p:spPr>
          <a:xfrm>
            <a:off x="1298448" y="4736592"/>
            <a:ext cx="5303520" cy="2103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Design one collaboration angle</a:t>
            </a:r>
            <a:endParaRPr lang="en-US" sz="1350" dirty="0"/>
          </a:p>
        </p:txBody>
      </p:sp>
      <p:sp>
        <p:nvSpPr>
          <p:cNvPr id="28" name="Text 25"/>
          <p:cNvSpPr/>
          <p:nvPr/>
        </p:nvSpPr>
        <p:spPr>
          <a:xfrm>
            <a:off x="1298448" y="5020056"/>
            <a:ext cx="57607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53657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 AI, law, medicine, economics, engineering or life sciences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7406640" y="1874520"/>
            <a:ext cx="4069080" cy="2542032"/>
          </a:xfrm>
          <a:prstGeom prst="roundRect">
            <a:avLst>
              <a:gd name="adj" fmla="val 4317"/>
            </a:avLst>
          </a:prstGeom>
          <a:solidFill>
            <a:srgbClr val="EAF6FB"/>
          </a:solidFill>
          <a:ln w="12700">
            <a:solidFill>
              <a:srgbClr val="CBE6F3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30" name="Text 27"/>
          <p:cNvSpPr/>
          <p:nvPr/>
        </p:nvSpPr>
        <p:spPr>
          <a:xfrm>
            <a:off x="7699248" y="2148840"/>
            <a:ext cx="3383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8A9D6"/>
                </a:solidFill>
              </a:rPr>
              <a:t>LIVE CHAT PROMPT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7699248" y="2542032"/>
            <a:ext cx="338328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Which skill do you need most today?</a:t>
            </a:r>
            <a:endParaRPr lang="en-US" sz="2000" dirty="0"/>
          </a:p>
        </p:txBody>
      </p:sp>
      <p:sp>
        <p:nvSpPr>
          <p:cNvPr id="32" name="Text 29"/>
          <p:cNvSpPr/>
          <p:nvPr/>
        </p:nvSpPr>
        <p:spPr>
          <a:xfrm>
            <a:off x="7699248" y="3154680"/>
            <a:ext cx="3383280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0233F"/>
                </a:solidFill>
              </a:rPr>
              <a:t>Type one number in the chat: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0233F"/>
                </a:solidFill>
              </a:rPr>
              <a:t>1 Question  •  2 Keywords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0233F"/>
                </a:solidFill>
              </a:rPr>
              <a:t>3 Literature  •  4 Article reading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10233F"/>
                </a:solidFill>
              </a:rPr>
              <a:t>5 Collaboration</a:t>
            </a:r>
            <a:endParaRPr lang="en-US" sz="1300" dirty="0"/>
          </a:p>
        </p:txBody>
      </p:sp>
      <p:sp>
        <p:nvSpPr>
          <p:cNvPr id="33" name="Freeform 2">
            <a:extLst>
              <a:ext uri="{FF2B5EF4-FFF2-40B4-BE49-F238E27FC236}">
                <a16:creationId xmlns:a16="http://schemas.microsoft.com/office/drawing/2014/main" id="{6B6BEFD0-08AB-08CD-E8E7-AC56ADF46A0E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LEARNER PROFILE MATTERS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59" y="822960"/>
            <a:ext cx="10329013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methodology. Many research languages.</a:t>
            </a:r>
            <a:endParaRPr lang="en-US" sz="3000" dirty="0"/>
          </a:p>
        </p:txBody>
      </p:sp>
      <p:sp>
        <p:nvSpPr>
          <p:cNvPr id="9" name="Text 6"/>
          <p:cNvSpPr/>
          <p:nvPr/>
        </p:nvSpPr>
        <p:spPr>
          <a:xfrm>
            <a:off x="685800" y="1673352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b="1" dirty="0">
                <a:solidFill>
                  <a:srgbClr val="10233F"/>
                </a:solidFill>
              </a:rPr>
              <a:t>Computer Science / AI</a:t>
            </a:r>
            <a:endParaRPr lang="en-US" sz="880" dirty="0"/>
          </a:p>
        </p:txBody>
      </p:sp>
      <p:sp>
        <p:nvSpPr>
          <p:cNvPr id="10" name="Shape 7"/>
          <p:cNvSpPr/>
          <p:nvPr/>
        </p:nvSpPr>
        <p:spPr>
          <a:xfrm>
            <a:off x="2880360" y="1627632"/>
            <a:ext cx="5760720" cy="292608"/>
          </a:xfrm>
          <a:prstGeom prst="roundRect">
            <a:avLst>
              <a:gd name="adj" fmla="val 15625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Shape 8"/>
          <p:cNvSpPr/>
          <p:nvPr/>
        </p:nvSpPr>
        <p:spPr>
          <a:xfrm>
            <a:off x="2880360" y="1627632"/>
            <a:ext cx="5760720" cy="292608"/>
          </a:xfrm>
          <a:prstGeom prst="roundRect">
            <a:avLst>
              <a:gd name="adj" fmla="val 15625"/>
            </a:avLst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2" name="Text 9"/>
          <p:cNvSpPr/>
          <p:nvPr/>
        </p:nvSpPr>
        <p:spPr>
          <a:xfrm>
            <a:off x="8778240" y="1673352"/>
            <a:ext cx="411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71F49"/>
                </a:solidFill>
              </a:rPr>
              <a:t>30%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685800" y="2295144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b="1" dirty="0">
                <a:solidFill>
                  <a:srgbClr val="10233F"/>
                </a:solidFill>
              </a:rPr>
              <a:t>Engineering</a:t>
            </a:r>
            <a:endParaRPr lang="en-US" sz="880" dirty="0"/>
          </a:p>
        </p:txBody>
      </p:sp>
      <p:sp>
        <p:nvSpPr>
          <p:cNvPr id="14" name="Shape 11"/>
          <p:cNvSpPr/>
          <p:nvPr/>
        </p:nvSpPr>
        <p:spPr>
          <a:xfrm>
            <a:off x="2880360" y="2249424"/>
            <a:ext cx="5760720" cy="292608"/>
          </a:xfrm>
          <a:prstGeom prst="roundRect">
            <a:avLst>
              <a:gd name="adj" fmla="val 15625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5" name="Shape 12"/>
          <p:cNvSpPr/>
          <p:nvPr/>
        </p:nvSpPr>
        <p:spPr>
          <a:xfrm>
            <a:off x="2880360" y="2249424"/>
            <a:ext cx="4800600" cy="292608"/>
          </a:xfrm>
          <a:prstGeom prst="roundRect">
            <a:avLst>
              <a:gd name="adj" fmla="val 15625"/>
            </a:avLst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6" name="Text 13"/>
          <p:cNvSpPr/>
          <p:nvPr/>
        </p:nvSpPr>
        <p:spPr>
          <a:xfrm>
            <a:off x="8778240" y="2295144"/>
            <a:ext cx="411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71F49"/>
                </a:solidFill>
              </a:rPr>
              <a:t>25%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685800" y="2916936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b="1" dirty="0">
                <a:solidFill>
                  <a:srgbClr val="10233F"/>
                </a:solidFill>
              </a:rPr>
              <a:t>Life Sciences / Chemistry</a:t>
            </a:r>
            <a:endParaRPr lang="en-US" sz="880" dirty="0"/>
          </a:p>
        </p:txBody>
      </p:sp>
      <p:sp>
        <p:nvSpPr>
          <p:cNvPr id="18" name="Shape 15"/>
          <p:cNvSpPr/>
          <p:nvPr/>
        </p:nvSpPr>
        <p:spPr>
          <a:xfrm>
            <a:off x="2880360" y="2871216"/>
            <a:ext cx="5760720" cy="292608"/>
          </a:xfrm>
          <a:prstGeom prst="roundRect">
            <a:avLst>
              <a:gd name="adj" fmla="val 15625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9" name="Shape 16"/>
          <p:cNvSpPr/>
          <p:nvPr/>
        </p:nvSpPr>
        <p:spPr>
          <a:xfrm>
            <a:off x="2880360" y="2871216"/>
            <a:ext cx="4800600" cy="292608"/>
          </a:xfrm>
          <a:prstGeom prst="roundRect">
            <a:avLst>
              <a:gd name="adj" fmla="val 15625"/>
            </a:avLst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0" name="Text 17"/>
          <p:cNvSpPr/>
          <p:nvPr/>
        </p:nvSpPr>
        <p:spPr>
          <a:xfrm>
            <a:off x="8778240" y="2916936"/>
            <a:ext cx="411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71F49"/>
                </a:solidFill>
              </a:rPr>
              <a:t>25%</a:t>
            </a:r>
            <a:endParaRPr lang="en-US" sz="900" dirty="0"/>
          </a:p>
        </p:txBody>
      </p:sp>
      <p:sp>
        <p:nvSpPr>
          <p:cNvPr id="21" name="Text 18"/>
          <p:cNvSpPr/>
          <p:nvPr/>
        </p:nvSpPr>
        <p:spPr>
          <a:xfrm>
            <a:off x="685800" y="3538728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b="1" dirty="0">
                <a:solidFill>
                  <a:srgbClr val="10233F"/>
                </a:solidFill>
              </a:rPr>
              <a:t>Economics / Business</a:t>
            </a:r>
            <a:endParaRPr lang="en-US" sz="880" dirty="0"/>
          </a:p>
        </p:txBody>
      </p:sp>
      <p:sp>
        <p:nvSpPr>
          <p:cNvPr id="22" name="Shape 19"/>
          <p:cNvSpPr/>
          <p:nvPr/>
        </p:nvSpPr>
        <p:spPr>
          <a:xfrm>
            <a:off x="2880360" y="3493008"/>
            <a:ext cx="5760720" cy="292608"/>
          </a:xfrm>
          <a:prstGeom prst="roundRect">
            <a:avLst>
              <a:gd name="adj" fmla="val 15625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3" name="Shape 20"/>
          <p:cNvSpPr/>
          <p:nvPr/>
        </p:nvSpPr>
        <p:spPr>
          <a:xfrm>
            <a:off x="2880360" y="3493008"/>
            <a:ext cx="2880360" cy="292608"/>
          </a:xfrm>
          <a:prstGeom prst="roundRect">
            <a:avLst>
              <a:gd name="adj" fmla="val 15625"/>
            </a:avLst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4" name="Text 21"/>
          <p:cNvSpPr/>
          <p:nvPr/>
        </p:nvSpPr>
        <p:spPr>
          <a:xfrm>
            <a:off x="8778240" y="3538728"/>
            <a:ext cx="411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71F49"/>
                </a:solidFill>
              </a:rPr>
              <a:t>15%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685800" y="4160520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" b="1" dirty="0">
                <a:solidFill>
                  <a:srgbClr val="10233F"/>
                </a:solidFill>
              </a:rPr>
              <a:t>Other / unclear</a:t>
            </a:r>
            <a:endParaRPr lang="en-US" sz="880" dirty="0"/>
          </a:p>
        </p:txBody>
      </p:sp>
      <p:sp>
        <p:nvSpPr>
          <p:cNvPr id="26" name="Shape 23"/>
          <p:cNvSpPr/>
          <p:nvPr/>
        </p:nvSpPr>
        <p:spPr>
          <a:xfrm>
            <a:off x="2880360" y="4114800"/>
            <a:ext cx="5760720" cy="292608"/>
          </a:xfrm>
          <a:prstGeom prst="roundRect">
            <a:avLst>
              <a:gd name="adj" fmla="val 15625"/>
            </a:avLst>
          </a:prstGeom>
          <a:solidFill>
            <a:srgbClr val="EEF3F7"/>
          </a:solidFill>
          <a:ln w="12700">
            <a:solidFill>
              <a:srgbClr val="EEF3F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7" name="Shape 24"/>
          <p:cNvSpPr/>
          <p:nvPr/>
        </p:nvSpPr>
        <p:spPr>
          <a:xfrm>
            <a:off x="2880360" y="4114800"/>
            <a:ext cx="960120" cy="292608"/>
          </a:xfrm>
          <a:prstGeom prst="roundRect">
            <a:avLst>
              <a:gd name="adj" fmla="val 15625"/>
            </a:avLst>
          </a:prstGeom>
          <a:solidFill>
            <a:srgbClr val="53657B"/>
          </a:solidFill>
          <a:ln w="12700">
            <a:solidFill>
              <a:srgbClr val="53657B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8" name="Text 25"/>
          <p:cNvSpPr/>
          <p:nvPr/>
        </p:nvSpPr>
        <p:spPr>
          <a:xfrm>
            <a:off x="8778240" y="4160520"/>
            <a:ext cx="4114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71F49"/>
                </a:solidFill>
              </a:rPr>
              <a:t>5%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601200" y="1508760"/>
            <a:ext cx="1874520" cy="3154680"/>
          </a:xfrm>
          <a:prstGeom prst="roundRect">
            <a:avLst>
              <a:gd name="adj" fmla="val 5854"/>
            </a:avLst>
          </a:prstGeom>
          <a:solidFill>
            <a:srgbClr val="F4F8FB"/>
          </a:solidFill>
          <a:ln w="12700">
            <a:solidFill>
              <a:srgbClr val="E0E8EF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Text 27"/>
          <p:cNvSpPr/>
          <p:nvPr/>
        </p:nvSpPr>
        <p:spPr>
          <a:xfrm>
            <a:off x="9829800" y="1764792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F3340"/>
                </a:solidFill>
              </a:rPr>
              <a:t>DESIGN RULE</a:t>
            </a:r>
            <a:endParaRPr lang="en-US" sz="720" dirty="0"/>
          </a:p>
        </p:txBody>
      </p:sp>
      <p:sp>
        <p:nvSpPr>
          <p:cNvPr id="31" name="Text 28"/>
          <p:cNvSpPr/>
          <p:nvPr/>
        </p:nvSpPr>
        <p:spPr>
          <a:xfrm>
            <a:off x="9802368" y="2121408"/>
            <a:ext cx="1417320" cy="1188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General principle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 field-specific examples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= better engagement</a:t>
            </a:r>
            <a:endParaRPr lang="en-US" sz="1600" dirty="0"/>
          </a:p>
        </p:txBody>
      </p:sp>
      <p:sp>
        <p:nvSpPr>
          <p:cNvPr id="32" name="Text 29"/>
          <p:cNvSpPr/>
          <p:nvPr/>
        </p:nvSpPr>
        <p:spPr>
          <a:xfrm>
            <a:off x="9802368" y="3794760"/>
            <a:ext cx="1417320" cy="47548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820" dirty="0">
                <a:solidFill>
                  <a:srgbClr val="53657B"/>
                </a:solidFill>
              </a:rPr>
              <a:t>That is why we will move between AI, law, medicine, economics, engineering and life sciences.</a:t>
            </a:r>
            <a:endParaRPr lang="en-US" sz="820" dirty="0"/>
          </a:p>
        </p:txBody>
      </p:sp>
      <p:sp>
        <p:nvSpPr>
          <p:cNvPr id="33" name="Text 30"/>
          <p:cNvSpPr/>
          <p:nvPr/>
        </p:nvSpPr>
        <p:spPr>
          <a:xfrm>
            <a:off x="603504" y="629107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8A9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ARS applicant profile summary discussed for this cohort (n=20).</a:t>
            </a:r>
            <a:endParaRPr lang="en-US" sz="56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E6500D8-1EE7-AD2D-2117-ED6533CB32F5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9" grpId="0" animBg="1"/>
      <p:bldP spid="23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IN 2026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2514600" y="324612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research problem is no longer inside one discipline.</a:t>
            </a:r>
            <a:endParaRPr lang="en-US" sz="2900" dirty="0"/>
          </a:p>
        </p:txBody>
      </p:sp>
      <p:sp>
        <p:nvSpPr>
          <p:cNvPr id="9" name="Shape 6"/>
          <p:cNvSpPr/>
          <p:nvPr/>
        </p:nvSpPr>
        <p:spPr>
          <a:xfrm>
            <a:off x="2971800" y="2971800"/>
            <a:ext cx="2606040" cy="0"/>
          </a:xfrm>
          <a:prstGeom prst="line">
            <a:avLst/>
          </a:prstGeom>
          <a:noFill/>
          <a:ln w="17780">
            <a:solidFill>
              <a:srgbClr val="B9C9D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0" name="Shape 7"/>
          <p:cNvSpPr/>
          <p:nvPr/>
        </p:nvSpPr>
        <p:spPr>
          <a:xfrm>
            <a:off x="9052560" y="2971800"/>
            <a:ext cx="0" cy="0"/>
          </a:xfrm>
          <a:prstGeom prst="line">
            <a:avLst/>
          </a:prstGeom>
          <a:noFill/>
          <a:ln w="17780">
            <a:solidFill>
              <a:srgbClr val="B9C9D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1" name="Shape 8"/>
          <p:cNvSpPr/>
          <p:nvPr/>
        </p:nvSpPr>
        <p:spPr>
          <a:xfrm>
            <a:off x="6080760" y="1508760"/>
            <a:ext cx="0" cy="914400"/>
          </a:xfrm>
          <a:prstGeom prst="line">
            <a:avLst/>
          </a:prstGeom>
          <a:noFill/>
          <a:ln w="17780">
            <a:solidFill>
              <a:srgbClr val="B9C9D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2" name="Shape 9"/>
          <p:cNvSpPr/>
          <p:nvPr/>
        </p:nvSpPr>
        <p:spPr>
          <a:xfrm>
            <a:off x="6080760" y="4389120"/>
            <a:ext cx="0" cy="0"/>
          </a:xfrm>
          <a:prstGeom prst="line">
            <a:avLst/>
          </a:prstGeom>
          <a:noFill/>
          <a:ln w="17780">
            <a:solidFill>
              <a:srgbClr val="B9C9D8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3" name="Shape 10"/>
          <p:cNvSpPr/>
          <p:nvPr/>
        </p:nvSpPr>
        <p:spPr>
          <a:xfrm>
            <a:off x="685800" y="2423160"/>
            <a:ext cx="2194560" cy="1005840"/>
          </a:xfrm>
          <a:prstGeom prst="roundRect">
            <a:avLst>
              <a:gd name="adj" fmla="val 10909"/>
            </a:avLst>
          </a:prstGeom>
          <a:solidFill>
            <a:srgbClr val="FDECEE"/>
          </a:solidFill>
          <a:ln w="1524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4" name="Text 11"/>
          <p:cNvSpPr/>
          <p:nvPr/>
        </p:nvSpPr>
        <p:spPr>
          <a:xfrm>
            <a:off x="813816" y="2706624"/>
            <a:ext cx="193852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Clinical / human problem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9144000" y="2423160"/>
            <a:ext cx="2194560" cy="1005840"/>
          </a:xfrm>
          <a:prstGeom prst="roundRect">
            <a:avLst>
              <a:gd name="adj" fmla="val 10909"/>
            </a:avLst>
          </a:prstGeom>
          <a:solidFill>
            <a:srgbClr val="EAF6FB"/>
          </a:solidFill>
          <a:ln w="1524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6" name="Text 13"/>
          <p:cNvSpPr/>
          <p:nvPr/>
        </p:nvSpPr>
        <p:spPr>
          <a:xfrm>
            <a:off x="9272016" y="2706624"/>
            <a:ext cx="193852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Data / technology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873752" y="777240"/>
            <a:ext cx="2468880" cy="1005840"/>
          </a:xfrm>
          <a:prstGeom prst="roundRect">
            <a:avLst>
              <a:gd name="adj" fmla="val 10909"/>
            </a:avLst>
          </a:prstGeom>
          <a:solidFill>
            <a:srgbClr val="FFF6E6"/>
          </a:solidFill>
          <a:ln w="1524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Text 15"/>
          <p:cNvSpPr/>
          <p:nvPr/>
        </p:nvSpPr>
        <p:spPr>
          <a:xfrm>
            <a:off x="5001768" y="1060704"/>
            <a:ext cx="221284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Law / ethics / trust</a:t>
            </a:r>
            <a:endParaRPr lang="en-US" sz="1200" dirty="0"/>
          </a:p>
        </p:txBody>
      </p:sp>
      <p:sp>
        <p:nvSpPr>
          <p:cNvPr id="19" name="Shape 16"/>
          <p:cNvSpPr/>
          <p:nvPr/>
        </p:nvSpPr>
        <p:spPr>
          <a:xfrm>
            <a:off x="4873752" y="4590288"/>
            <a:ext cx="2468880" cy="1005840"/>
          </a:xfrm>
          <a:prstGeom prst="roundRect">
            <a:avLst>
              <a:gd name="adj" fmla="val 10909"/>
            </a:avLst>
          </a:prstGeom>
          <a:solidFill>
            <a:srgbClr val="EAF6F0"/>
          </a:solidFill>
          <a:ln w="1524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0" name="Text 17"/>
          <p:cNvSpPr/>
          <p:nvPr/>
        </p:nvSpPr>
        <p:spPr>
          <a:xfrm>
            <a:off x="5001768" y="4873752"/>
            <a:ext cx="221284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Economics / policy / access</a:t>
            </a:r>
            <a:endParaRPr lang="en-US" sz="1200" dirty="0"/>
          </a:p>
        </p:txBody>
      </p:sp>
      <p:sp>
        <p:nvSpPr>
          <p:cNvPr id="21" name="Shape 18"/>
          <p:cNvSpPr/>
          <p:nvPr/>
        </p:nvSpPr>
        <p:spPr>
          <a:xfrm>
            <a:off x="4361688" y="2505456"/>
            <a:ext cx="3474720" cy="914400"/>
          </a:xfrm>
          <a:prstGeom prst="roundRect">
            <a:avLst>
              <a:gd name="adj" fmla="val 12000"/>
            </a:avLst>
          </a:prstGeom>
          <a:solidFill>
            <a:srgbClr val="071F49"/>
          </a:solidFill>
          <a:ln w="1524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Text 19"/>
          <p:cNvSpPr/>
          <p:nvPr/>
        </p:nvSpPr>
        <p:spPr>
          <a:xfrm>
            <a:off x="4489704" y="2788920"/>
            <a:ext cx="3218688" cy="27432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RESEARCH QUESTION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1097280" y="5623560"/>
            <a:ext cx="54864" cy="502920"/>
          </a:xfrm>
          <a:prstGeom prst="rect">
            <a:avLst/>
          </a:prstGeom>
          <a:solidFill>
            <a:srgbClr val="18A9D6"/>
          </a:solidFill>
          <a:ln w="12700">
            <a:solidFill>
              <a:srgbClr val="18A9D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4" name="Text 21"/>
          <p:cNvSpPr/>
          <p:nvPr/>
        </p:nvSpPr>
        <p:spPr>
          <a:xfrm>
            <a:off x="1261872" y="5641848"/>
            <a:ext cx="9601200" cy="46634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i="1" dirty="0">
                <a:solidFill>
                  <a:srgbClr val="10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quality of a research question is partly the quality of the conversation it can create.</a:t>
            </a:r>
            <a:endParaRPr lang="en-US" sz="16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217D86F-7C82-C3BD-A117-01A977D5D7CF}"/>
              </a:ext>
            </a:extLst>
          </p:cNvPr>
          <p:cNvSpPr/>
          <p:nvPr/>
        </p:nvSpPr>
        <p:spPr>
          <a:xfrm>
            <a:off x="-707084" y="-1321296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8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4ED778-B2A9-7431-71FA-AEFDA8E97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“Research begins with curiosity—</a:t>
            </a:r>
            <a:b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stay curious, structure your questions, and the science will follow.”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5ED1DC2-FFAA-9EEC-CA8F-D6BA13F80C79}"/>
              </a:ext>
            </a:extLst>
          </p:cNvPr>
          <p:cNvGraphicFramePr/>
          <p:nvPr/>
        </p:nvGraphicFramePr>
        <p:xfrm>
          <a:off x="457200" y="0"/>
          <a:ext cx="109728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reeform 2">
            <a:extLst>
              <a:ext uri="{FF2B5EF4-FFF2-40B4-BE49-F238E27FC236}">
                <a16:creationId xmlns:a16="http://schemas.microsoft.com/office/drawing/2014/main" id="{ABE99F75-AF72-E2EC-03BE-B68A750B801A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031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14A9614-0A28-EF49-A34E-20FC9EDB1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6">
                                            <p:graphicEl>
                                              <a:dgm id="{C14A9614-0A28-EF49-A34E-20FC9EDB1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398ECD7-876B-9947-8643-05322ACDBA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6">
                                            <p:graphicEl>
                                              <a:dgm id="{9398ECD7-876B-9947-8643-05322ACDBA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C3BCAE8-4932-6545-8F83-AB711948AF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6">
                                            <p:graphicEl>
                                              <a:dgm id="{7C3BCAE8-4932-6545-8F83-AB711948AF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BCE4DA3-A1AB-0C47-B86A-C6B1BA09DF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6">
                                            <p:graphicEl>
                                              <a:dgm id="{CBCE4DA3-A1AB-0C47-B86A-C6B1BA09DF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C53A4E6-4D1A-AC4D-BB37-B8E80B1C4A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0C53A4E6-4D1A-AC4D-BB37-B8E80B1C4A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45BFC1-17CD-B04D-932C-7D73A1FD31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2" dur="2000"/>
                                        <p:tgtEl>
                                          <p:spTgt spid="6">
                                            <p:graphicEl>
                                              <a:dgm id="{6945BFC1-17CD-B04D-932C-7D73A1FD31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1A0C1B4-289D-064A-A067-1CAE0D131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5" dur="2000"/>
                                        <p:tgtEl>
                                          <p:spTgt spid="6">
                                            <p:graphicEl>
                                              <a:dgm id="{01A0C1B4-289D-064A-A067-1CAE0D131D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29438B-C01D-BF41-A90F-4E43CF6278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0" dur="2000"/>
                                        <p:tgtEl>
                                          <p:spTgt spid="6">
                                            <p:graphicEl>
                                              <a:dgm id="{A729438B-C01D-BF41-A90F-4E43CF62787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BCD3489-3E38-794F-84B9-9D89A5319C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3" dur="2000"/>
                                        <p:tgtEl>
                                          <p:spTgt spid="6">
                                            <p:graphicEl>
                                              <a:dgm id="{DBCD3489-3E38-794F-84B9-9D89A5319C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5394960" y="164592"/>
            <a:ext cx="6583680" cy="1645920"/>
          </a:xfrm>
          <a:prstGeom prst="arc">
            <a:avLst/>
          </a:prstGeom>
          <a:ln w="2286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5394960" y="310896"/>
            <a:ext cx="6583680" cy="1645920"/>
          </a:xfrm>
          <a:prstGeom prst="arc">
            <a:avLst/>
          </a:prstGeom>
          <a:ln w="2286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5394960" y="457200"/>
            <a:ext cx="6583680" cy="1645920"/>
          </a:xfrm>
          <a:prstGeom prst="arc">
            <a:avLst/>
          </a:prstGeom>
          <a:ln w="2286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46520"/>
            <a:ext cx="113385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5E748C"/>
                </a:solidFill>
              </a:rPr>
              <a:t>Azerbaijan Research Society  •  Research Foundations 2026  •  Dr. Sabrin Ali Azim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836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500" b="1">
                <a:solidFill>
                  <a:srgbClr val="081E42"/>
                </a:solidFill>
                <a:latin typeface="Aptos Display"/>
              </a:rPr>
              <a:t>Research Radar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25880"/>
            <a:ext cx="10241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50">
                <a:solidFill>
                  <a:srgbClr val="5E748C"/>
                </a:solidFill>
              </a:rPr>
              <a:t>Your field is not a label. It is a set of unanswered problems.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645920"/>
            <a:ext cx="1143000" cy="320040"/>
          </a:xfrm>
          <a:prstGeom prst="roundRect">
            <a:avLst/>
          </a:prstGeom>
          <a:solidFill>
            <a:srgbClr val="EF3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000" b="1">
                <a:solidFill>
                  <a:srgbClr val="FFFFFF"/>
                </a:solidFill>
              </a:rPr>
              <a:t>LIVE POLL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40" y="1609344"/>
            <a:ext cx="81381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100" b="1" dirty="0">
                <a:solidFill>
                  <a:srgbClr val="081E42"/>
                </a:solidFill>
              </a:rPr>
              <a:t>What is the most urgent research topic in your field this year?</a:t>
            </a:r>
          </a:p>
        </p:txBody>
      </p:sp>
      <p:sp>
        <p:nvSpPr>
          <p:cNvPr id="12" name="Oval 11"/>
          <p:cNvSpPr/>
          <p:nvPr/>
        </p:nvSpPr>
        <p:spPr>
          <a:xfrm>
            <a:off x="1234439" y="2240280"/>
            <a:ext cx="3291840" cy="3291840"/>
          </a:xfrm>
          <a:prstGeom prst="ellipse">
            <a:avLst/>
          </a:prstGeom>
          <a:noFill/>
          <a:ln w="12700">
            <a:solidFill>
              <a:srgbClr val="D2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737360" y="2743200"/>
            <a:ext cx="2286000" cy="2286000"/>
          </a:xfrm>
          <a:prstGeom prst="ellipse">
            <a:avLst/>
          </a:prstGeom>
          <a:noFill/>
          <a:ln w="12700">
            <a:solidFill>
              <a:srgbClr val="D2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2240280" y="3246120"/>
            <a:ext cx="1280160" cy="1280160"/>
          </a:xfrm>
          <a:prstGeom prst="ellipse">
            <a:avLst/>
          </a:prstGeom>
          <a:noFill/>
          <a:ln w="12700">
            <a:solidFill>
              <a:srgbClr val="D2E2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389120" y="3776472"/>
            <a:ext cx="228600" cy="228600"/>
          </a:xfrm>
          <a:prstGeom prst="ellipse">
            <a:avLst/>
          </a:prstGeom>
          <a:solidFill>
            <a:srgbClr val="129A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26864" y="3749039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 dirty="0">
                <a:solidFill>
                  <a:srgbClr val="081E42"/>
                </a:solidFill>
              </a:rPr>
              <a:t>AI &amp; data</a:t>
            </a:r>
          </a:p>
        </p:txBody>
      </p:sp>
      <p:sp>
        <p:nvSpPr>
          <p:cNvPr id="17" name="Oval 16"/>
          <p:cNvSpPr/>
          <p:nvPr/>
        </p:nvSpPr>
        <p:spPr>
          <a:xfrm>
            <a:off x="3520439" y="2441448"/>
            <a:ext cx="228600" cy="228600"/>
          </a:xfrm>
          <a:prstGeom prst="ellipse">
            <a:avLst/>
          </a:prstGeom>
          <a:solidFill>
            <a:srgbClr val="009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758183" y="2414016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 dirty="0">
                <a:solidFill>
                  <a:srgbClr val="081E42"/>
                </a:solidFill>
              </a:rPr>
              <a:t>sustainability</a:t>
            </a:r>
          </a:p>
        </p:txBody>
      </p:sp>
      <p:sp>
        <p:nvSpPr>
          <p:cNvPr id="19" name="Oval 18"/>
          <p:cNvSpPr/>
          <p:nvPr/>
        </p:nvSpPr>
        <p:spPr>
          <a:xfrm>
            <a:off x="1234439" y="3246120"/>
            <a:ext cx="228600" cy="228600"/>
          </a:xfrm>
          <a:prstGeom prst="ellipse">
            <a:avLst/>
          </a:prstGeom>
          <a:solidFill>
            <a:srgbClr val="EF3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472184" y="3218688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 dirty="0">
                <a:solidFill>
                  <a:srgbClr val="081E42"/>
                </a:solidFill>
              </a:rPr>
              <a:t>health &amp; society</a:t>
            </a:r>
          </a:p>
        </p:txBody>
      </p:sp>
      <p:sp>
        <p:nvSpPr>
          <p:cNvPr id="21" name="Oval 20"/>
          <p:cNvSpPr/>
          <p:nvPr/>
        </p:nvSpPr>
        <p:spPr>
          <a:xfrm>
            <a:off x="1234439" y="4526280"/>
            <a:ext cx="228600" cy="228600"/>
          </a:xfrm>
          <a:prstGeom prst="ellipse">
            <a:avLst/>
          </a:prstGeom>
          <a:solidFill>
            <a:srgbClr val="081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472184" y="4498848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 dirty="0">
                <a:solidFill>
                  <a:srgbClr val="081E42"/>
                </a:solidFill>
              </a:rPr>
              <a:t>law &amp; policy</a:t>
            </a:r>
          </a:p>
        </p:txBody>
      </p:sp>
      <p:sp>
        <p:nvSpPr>
          <p:cNvPr id="23" name="Oval 22"/>
          <p:cNvSpPr/>
          <p:nvPr/>
        </p:nvSpPr>
        <p:spPr>
          <a:xfrm>
            <a:off x="3337560" y="5303520"/>
            <a:ext cx="228600" cy="228600"/>
          </a:xfrm>
          <a:prstGeom prst="ellipse">
            <a:avLst/>
          </a:prstGeom>
          <a:solidFill>
            <a:srgbClr val="E8AB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575304" y="5276088"/>
            <a:ext cx="13716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 dirty="0">
                <a:solidFill>
                  <a:srgbClr val="081E42"/>
                </a:solidFill>
              </a:rPr>
              <a:t>materials &amp; tech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0" y="2148840"/>
            <a:ext cx="1965960" cy="1143000"/>
          </a:xfrm>
          <a:prstGeom prst="roundRect">
            <a:avLst/>
          </a:prstGeom>
          <a:solidFill>
            <a:srgbClr val="EEF7FB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5833872" y="2286000"/>
            <a:ext cx="16367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dirty="0">
                <a:solidFill>
                  <a:srgbClr val="129AD4"/>
                </a:solidFill>
              </a:rPr>
              <a:t>Medicine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833872" y="2715768"/>
            <a:ext cx="1636776" cy="632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70" b="0" dirty="0">
                <a:solidFill>
                  <a:srgbClr val="5E748C"/>
                </a:solidFill>
              </a:rPr>
              <a:t>AI diagnostic trust
patient safety
clinical workflow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863840" y="2148840"/>
            <a:ext cx="1965960" cy="1143000"/>
          </a:xfrm>
          <a:prstGeom prst="roundRect">
            <a:avLst/>
          </a:prstGeom>
          <a:solidFill>
            <a:srgbClr val="F2F5FA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028431" y="2286000"/>
            <a:ext cx="16367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dirty="0">
                <a:solidFill>
                  <a:srgbClr val="081E42"/>
                </a:solidFill>
              </a:rPr>
              <a:t>Law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028431" y="2715768"/>
            <a:ext cx="1636776" cy="632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70" b="0" dirty="0">
                <a:solidFill>
                  <a:srgbClr val="5E748C"/>
                </a:solidFill>
              </a:rPr>
              <a:t>AI liability
privacy
consent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0058400" y="2148840"/>
            <a:ext cx="1691640" cy="1143000"/>
          </a:xfrm>
          <a:prstGeom prst="roundRect">
            <a:avLst/>
          </a:prstGeom>
          <a:solidFill>
            <a:srgbClr val="E9F7E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222992" y="2286000"/>
            <a:ext cx="136245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dirty="0">
                <a:solidFill>
                  <a:srgbClr val="009148"/>
                </a:solidFill>
              </a:rPr>
              <a:t>Engineering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222992" y="2538103"/>
            <a:ext cx="1362456" cy="81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70" b="0" dirty="0">
                <a:solidFill>
                  <a:srgbClr val="5E748C"/>
                </a:solidFill>
              </a:rPr>
              <a:t>sustainable materials
sensors
energy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0" y="3657600"/>
            <a:ext cx="1965960" cy="1143000"/>
          </a:xfrm>
          <a:prstGeom prst="roundRect">
            <a:avLst/>
          </a:prstGeom>
          <a:solidFill>
            <a:srgbClr val="FFF8E6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833872" y="3794760"/>
            <a:ext cx="16367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dirty="0">
                <a:solidFill>
                  <a:srgbClr val="E8AB23"/>
                </a:solidFill>
              </a:rPr>
              <a:t>Economics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833872" y="4146804"/>
            <a:ext cx="1636776" cy="632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70" b="0" dirty="0">
                <a:solidFill>
                  <a:srgbClr val="5E748C"/>
                </a:solidFill>
              </a:rPr>
              <a:t>insurance access
cost-effectiveness
resource allocation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863840" y="3657600"/>
            <a:ext cx="1965960" cy="1143000"/>
          </a:xfrm>
          <a:prstGeom prst="roundRect">
            <a:avLst/>
          </a:prstGeom>
          <a:solidFill>
            <a:srgbClr val="FDEEF0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8028431" y="3794760"/>
            <a:ext cx="163677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dirty="0">
                <a:solidFill>
                  <a:srgbClr val="EF3242"/>
                </a:solidFill>
              </a:rPr>
              <a:t>AI / CS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28431" y="4078224"/>
            <a:ext cx="1636776" cy="632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70" b="0" dirty="0">
                <a:solidFill>
                  <a:srgbClr val="5E748C"/>
                </a:solidFill>
              </a:rPr>
              <a:t>bias
explainability
model safety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0058400" y="3657600"/>
            <a:ext cx="1691640" cy="1143000"/>
          </a:xfrm>
          <a:prstGeom prst="roundRect">
            <a:avLst/>
          </a:prstGeom>
          <a:solidFill>
            <a:srgbClr val="EEF7FB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0222992" y="3794760"/>
            <a:ext cx="136245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29AD4"/>
                </a:solidFill>
              </a:rPr>
              <a:t>Life sciences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222992" y="4125828"/>
            <a:ext cx="1362456" cy="632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70" b="0" dirty="0">
                <a:solidFill>
                  <a:srgbClr val="5E748C"/>
                </a:solidFill>
              </a:rPr>
              <a:t>biomarkers
omics
reproducibility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31520" y="5596128"/>
            <a:ext cx="10515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dirty="0">
                <a:solidFill>
                  <a:srgbClr val="081E42"/>
                </a:solidFill>
              </a:rPr>
              <a:t>Interaction: write in chat →  “My field + one problem worth researching.”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85800" y="6144768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788796"/>
                </a:solidFill>
              </a:rPr>
              <a:t>Prompt inspired by 2026 trend clusters: AI governance, sustainable materials, digital health, data ethics and interdisciplinary policy.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F57F110-226C-8853-9228-631DCAD323B6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7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0" grpId="0"/>
      <p:bldP spid="22" grpId="0"/>
      <p:bldP spid="24" grpId="0"/>
      <p:bldP spid="24" grpId="1"/>
      <p:bldP spid="27" grpId="0"/>
      <p:bldP spid="30" grpId="0"/>
      <p:bldP spid="33" grpId="0"/>
      <p:bldP spid="36" grpId="0"/>
      <p:bldP spid="39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A09EA0-BF1C-057D-6F46-D4C36E891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8184" y="174032"/>
            <a:ext cx="10175631" cy="1111843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="1" i="1" dirty="0">
                <a:solidFill>
                  <a:srgbClr val="C9A23F"/>
                </a:solidFill>
                <a:latin typeface="Montserrat" pitchFamily="2" charset="77"/>
              </a:rPr>
              <a:t>What Turns Curiosity into Discovery?</a:t>
            </a:r>
            <a:endParaRPr lang="en-AE" sz="4000" b="1" i="1" dirty="0">
              <a:solidFill>
                <a:srgbClr val="C9A23F"/>
              </a:solidFill>
              <a:latin typeface="Montserrat" pitchFamily="2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073F3-C041-B096-4462-5E38FE2D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184" y="1459907"/>
            <a:ext cx="10175630" cy="76790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400" b="1" i="1" dirty="0">
                <a:solidFill>
                  <a:srgbClr val="C9A23F"/>
                </a:solidFill>
              </a:rPr>
              <a:t>AI predicts sepsis before ICU admission — Revolution or Risk?</a:t>
            </a:r>
            <a:endParaRPr lang="en-AE" sz="2400" b="1" i="1" dirty="0">
              <a:solidFill>
                <a:srgbClr val="C9A23F"/>
              </a:solidFill>
            </a:endParaRPr>
          </a:p>
        </p:txBody>
      </p:sp>
      <p:pic>
        <p:nvPicPr>
          <p:cNvPr id="5" name="Picture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7BD2695-4C2A-5ADE-5288-F48C1DEF0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054" y="2405149"/>
            <a:ext cx="9809794" cy="3899393"/>
          </a:xfrm>
          <a:prstGeom prst="rect">
            <a:avLst/>
          </a:prstGeom>
          <a:solidFill>
            <a:srgbClr val="FFFFFF">
              <a:shade val="85000"/>
            </a:srgbClr>
          </a:solidFill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28" name="Picture 4" descr="3d Icon Of A Glass Question Mark, 3d Question Mark Icon, 3d Glass Icon, Question  Mark Symbol PNG Transparent Image and Clipart for Free Download">
            <a:extLst>
              <a:ext uri="{FF2B5EF4-FFF2-40B4-BE49-F238E27FC236}">
                <a16:creationId xmlns:a16="http://schemas.microsoft.com/office/drawing/2014/main" id="{A5807F0C-1E66-E069-A1AA-2245EECED5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43750" y1="76719" x2="46094" y2="83281"/>
                        <a14:foregroundMark x1="46094" y1="83281" x2="50781" y2="85938"/>
                        <a14:foregroundMark x1="37813" y1="72344" x2="36406" y2="79219"/>
                        <a14:foregroundMark x1="36406" y1="79219" x2="40000" y2="85469"/>
                        <a14:foregroundMark x1="40000" y1="85469" x2="46563" y2="87969"/>
                        <a14:foregroundMark x1="46563" y1="87969" x2="53438" y2="86875"/>
                        <a14:foregroundMark x1="53438" y1="86875" x2="55781" y2="80313"/>
                        <a14:foregroundMark x1="55781" y1="80313" x2="53281" y2="73750"/>
                        <a14:foregroundMark x1="53281" y1="73750" x2="46719" y2="70313"/>
                        <a14:foregroundMark x1="46719" y1="70313" x2="39844" y2="72969"/>
                        <a14:foregroundMark x1="39844" y1="72969" x2="37188" y2="76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0600" y="2227811"/>
            <a:ext cx="4691118" cy="4691118"/>
          </a:xfrm>
          <a:prstGeom prst="rect">
            <a:avLst/>
          </a:prstGeom>
          <a:noFill/>
          <a:scene3d>
            <a:camera prst="orthographicFront">
              <a:rot lat="0" lon="81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reeform 2">
            <a:extLst>
              <a:ext uri="{FF2B5EF4-FFF2-40B4-BE49-F238E27FC236}">
                <a16:creationId xmlns:a16="http://schemas.microsoft.com/office/drawing/2014/main" id="{C5924B42-0A60-813E-24DF-FADA64E2A752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208634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 tmFilter="0, 0; .2, .5; .8, .5; 1, 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500" autoRev="1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5394960" y="164592"/>
            <a:ext cx="6583680" cy="1645920"/>
          </a:xfrm>
          <a:prstGeom prst="arc">
            <a:avLst/>
          </a:prstGeom>
          <a:ln w="2286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5394960" y="310896"/>
            <a:ext cx="6583680" cy="1645920"/>
          </a:xfrm>
          <a:prstGeom prst="arc">
            <a:avLst/>
          </a:prstGeom>
          <a:ln w="2286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5394960" y="457200"/>
            <a:ext cx="6583680" cy="1645920"/>
          </a:xfrm>
          <a:prstGeom prst="arc">
            <a:avLst/>
          </a:prstGeom>
          <a:ln w="2286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46520"/>
            <a:ext cx="113385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5E748C"/>
                </a:solidFill>
              </a:rPr>
              <a:t>Azerbaijan Research Society  •  Research Foundations 2026  •  Dr. Sabrin Ali Azim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836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500" b="1">
                <a:solidFill>
                  <a:srgbClr val="081E42"/>
                </a:solidFill>
                <a:latin typeface="Aptos Display"/>
              </a:rPr>
              <a:t>A Trend Is Not Yet a Research Topic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25880"/>
            <a:ext cx="10241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50">
                <a:solidFill>
                  <a:srgbClr val="5E748C"/>
                </a:solidFill>
              </a:rPr>
              <a:t>A trend becomes publishable only when it is narrowed into a gap, variable, population and method.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1828800"/>
            <a:ext cx="16002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50392" y="1965960"/>
            <a:ext cx="127101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29AD4"/>
                </a:solidFill>
              </a:rPr>
              <a:t>Trend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2395728"/>
            <a:ext cx="1271016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404872" y="2057400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5E748C"/>
                </a:solidFill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26080" y="1828800"/>
            <a:ext cx="16002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090672" y="1965960"/>
            <a:ext cx="127101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EF3242"/>
                </a:solidFill>
              </a:rPr>
              <a:t>Problem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90672" y="2395728"/>
            <a:ext cx="1271016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645152" y="2057400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5E748C"/>
                </a:solidFill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66360" y="1828800"/>
            <a:ext cx="16002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330952" y="1965960"/>
            <a:ext cx="127101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E8AB23"/>
                </a:solidFill>
              </a:rPr>
              <a:t>Gap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0952" y="2395728"/>
            <a:ext cx="1271016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885432" y="2057400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5E748C"/>
                </a:solidFill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406640" y="1828800"/>
            <a:ext cx="16002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571232" y="1965960"/>
            <a:ext cx="127101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009148"/>
                </a:solidFill>
              </a:rPr>
              <a:t>Question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71232" y="2395728"/>
            <a:ext cx="1271016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125712" y="2057400"/>
            <a:ext cx="365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>
                <a:solidFill>
                  <a:srgbClr val="5E748C"/>
                </a:solidFill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646920" y="1828800"/>
            <a:ext cx="16002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811512" y="1965960"/>
            <a:ext cx="127101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081E42"/>
                </a:solidFill>
              </a:rPr>
              <a:t>Evidence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11512" y="2395728"/>
            <a:ext cx="1271016" cy="1828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77240" y="3246120"/>
            <a:ext cx="5212080" cy="1600200"/>
          </a:xfrm>
          <a:prstGeom prst="roundRect">
            <a:avLst/>
          </a:prstGeom>
          <a:solidFill>
            <a:srgbClr val="FDEEF0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41832" y="3383279"/>
            <a:ext cx="48828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EF3242"/>
                </a:solidFill>
              </a:rPr>
              <a:t>Weak topic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1832" y="3813048"/>
            <a:ext cx="488289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“AI in healthcare”
Too broad. No population. No outcome. No measurable problem.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263640" y="3246120"/>
            <a:ext cx="5212080" cy="1600200"/>
          </a:xfrm>
          <a:prstGeom prst="roundRect">
            <a:avLst/>
          </a:prstGeom>
          <a:solidFill>
            <a:srgbClr val="E9F7E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28231" y="3383279"/>
            <a:ext cx="48828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009148"/>
                </a:solidFill>
              </a:rPr>
              <a:t>Researchable question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28231" y="3813048"/>
            <a:ext cx="4882896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“How does explainable AI feedback affect clinician trust and diagnostic accuracy in emergency triage?”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0120" y="5285232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dirty="0">
                <a:solidFill>
                  <a:srgbClr val="081E42"/>
                </a:solidFill>
              </a:rPr>
              <a:t>Professor rule: if your title can belong to 1,000 papers, it is not yet your research topic.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5800" y="6144768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788796"/>
                </a:solidFill>
              </a:rPr>
              <a:t>Research methodology principle: a topic must be converted into a specific, feasible, testable or answerable research question.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75B255F3-E51F-42FF-8E9F-C0C61B35D299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5394960" y="164592"/>
            <a:ext cx="6583680" cy="1645920"/>
          </a:xfrm>
          <a:prstGeom prst="arc">
            <a:avLst/>
          </a:prstGeom>
          <a:ln w="2286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5394960" y="310896"/>
            <a:ext cx="6583680" cy="1645920"/>
          </a:xfrm>
          <a:prstGeom prst="arc">
            <a:avLst/>
          </a:prstGeom>
          <a:ln w="2286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5394960" y="457200"/>
            <a:ext cx="6583680" cy="1645920"/>
          </a:xfrm>
          <a:prstGeom prst="arc">
            <a:avLst/>
          </a:prstGeom>
          <a:ln w="2286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46520"/>
            <a:ext cx="113385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5E748C"/>
                </a:solidFill>
              </a:rPr>
              <a:t>Azerbaijan Research Society  •  Research Foundations 2026  •  Dr. Sabrin Ali Azim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836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500" b="1">
                <a:solidFill>
                  <a:srgbClr val="081E42"/>
                </a:solidFill>
                <a:latin typeface="Aptos Display"/>
              </a:rPr>
              <a:t>Why Some Topics Receive Citations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25880"/>
            <a:ext cx="10241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50">
                <a:solidFill>
                  <a:srgbClr val="5E748C"/>
                </a:solidFill>
              </a:rPr>
              <a:t>Citation impact is quality meeting need, visibility, timing and community.</a:t>
            </a:r>
          </a:p>
        </p:txBody>
      </p:sp>
      <p:sp>
        <p:nvSpPr>
          <p:cNvPr id="10" name="Hexagon 9"/>
          <p:cNvSpPr/>
          <p:nvPr/>
        </p:nvSpPr>
        <p:spPr>
          <a:xfrm>
            <a:off x="4279392" y="2465315"/>
            <a:ext cx="2926080" cy="1417320"/>
          </a:xfrm>
          <a:prstGeom prst="hexagon">
            <a:avLst/>
          </a:prstGeom>
          <a:solidFill>
            <a:srgbClr val="081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400" b="1">
                <a:solidFill>
                  <a:srgbClr val="FFFFFF"/>
                </a:solidFill>
              </a:rPr>
              <a:t>CITATION
ENGINE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83332" y="2807208"/>
            <a:ext cx="242316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50" b="1" dirty="0">
                <a:solidFill>
                  <a:srgbClr val="081E42"/>
                </a:solidFill>
              </a:rPr>
              <a:t>Urgent problem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30852" y="1700784"/>
            <a:ext cx="242316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50" b="1" dirty="0">
                <a:solidFill>
                  <a:srgbClr val="081E42"/>
                </a:solidFill>
              </a:rPr>
              <a:t>Growing field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65592" y="2758466"/>
            <a:ext cx="242316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50" b="1" dirty="0">
                <a:solidFill>
                  <a:srgbClr val="081E42"/>
                </a:solidFill>
              </a:rPr>
              <a:t>Clear keywords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114800"/>
            <a:ext cx="242316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8AB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50" b="1" dirty="0">
                <a:solidFill>
                  <a:srgbClr val="081E42"/>
                </a:solidFill>
              </a:rPr>
              <a:t>Reusable methods/data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53712" y="4288536"/>
            <a:ext cx="242316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81E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50" b="1" dirty="0">
                <a:solidFill>
                  <a:srgbClr val="081E42"/>
                </a:solidFill>
              </a:rPr>
              <a:t>Interdisciplinary audience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863840" y="4114800"/>
            <a:ext cx="2423160" cy="5943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50" b="1" dirty="0">
                <a:solidFill>
                  <a:srgbClr val="081E42"/>
                </a:solidFill>
              </a:rPr>
              <a:t>Right article type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66360"/>
            <a:ext cx="3383280" cy="685800"/>
          </a:xfrm>
          <a:prstGeom prst="roundRect">
            <a:avLst/>
          </a:prstGeom>
          <a:solidFill>
            <a:srgbClr val="EEF7FB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7720" y="5165431"/>
            <a:ext cx="30540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129AD4"/>
                </a:solidFill>
              </a:rPr>
              <a:t>Topic growth matters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7864" y="5474777"/>
            <a:ext cx="305409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Fast-growing topics show citation advantage across broad disciplines.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89120" y="5166360"/>
            <a:ext cx="3383280" cy="685800"/>
          </a:xfrm>
          <a:prstGeom prst="roundRect">
            <a:avLst/>
          </a:prstGeom>
          <a:solidFill>
            <a:srgbClr val="E9F7E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404360" y="5165431"/>
            <a:ext cx="30540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009148"/>
                </a:solidFill>
              </a:rPr>
              <a:t>Collaboration expands audience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04360" y="5492677"/>
            <a:ext cx="305409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Co-authorship and international networks often increase visibility.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01000" y="5166360"/>
            <a:ext cx="3383280" cy="685800"/>
          </a:xfrm>
          <a:prstGeom prst="roundRect">
            <a:avLst/>
          </a:prstGeom>
          <a:solidFill>
            <a:srgbClr val="FDEEF0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16240" y="5165431"/>
            <a:ext cx="305409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EF3242"/>
                </a:solidFill>
              </a:rPr>
              <a:t>Open data helps travel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16240" y="5487951"/>
            <a:ext cx="305409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Shared data strengthens transparency, reuse and collaboration.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6144768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788796"/>
                </a:solidFill>
              </a:rPr>
              <a:t>Sources: Sjögårde &amp; Didegah 2021; Thelwall 2023; Alahdal et al. 2026; Dorta-González &amp; Dorta-González 2022.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3C9D29E6-2698-02BF-6DBC-71CCA96793EA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 5" descr="3D Glass Rendering Of Chemical Compounds">
            <a:extLst>
              <a:ext uri="{FF2B5EF4-FFF2-40B4-BE49-F238E27FC236}">
                <a16:creationId xmlns:a16="http://schemas.microsoft.com/office/drawing/2014/main" id="{A7F58326-3FFB-96F1-A06F-771B6B933FB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rcRect r="1" b="285"/>
          <a:stretch>
            <a:fillRect/>
          </a:stretch>
        </p:blipFill>
        <p:spPr>
          <a:xfrm>
            <a:off x="2688336" y="2230558"/>
            <a:ext cx="6678167" cy="3756464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15832"/>
              </a:srgbClr>
            </a:outerShdw>
            <a:reflection endPos="23000" dir="5400000" sy="-100000" algn="bl" rotWithShape="0"/>
          </a:effec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9DE5ADDC-0B10-F993-F97D-CA1B8653F9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325550"/>
            <a:ext cx="10241280" cy="3162146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numCol="1" rtlCol="0" anchor="b" anchorCtr="0" compatLnSpc="1">
            <a:prstTxWarp prst="textNoShape">
              <a:avLst/>
            </a:prstTxWarp>
            <a:normAutofit fontScale="90000"/>
          </a:bodyPr>
          <a:lstStyle/>
          <a:p>
            <a:pPr marL="685800" marR="0" lvl="0" indent="-685800" defTabSz="914400" fontAlgn="base">
              <a:lnSpc>
                <a:spcPct val="90000"/>
              </a:lnSpc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AE" sz="4800" b="1" i="0" u="none" strike="noStrike" cap="none" normalizeH="0" baseline="0" dirty="0">
                <a:ln>
                  <a:noFill/>
                </a:ln>
                <a:solidFill>
                  <a:srgbClr val="C9A23F"/>
                </a:solidFill>
              </a:rPr>
              <a:t>H-index:</a:t>
            </a:r>
            <a:r>
              <a:rPr kumimoji="0" lang="en-US" altLang="en-AE" sz="4800" i="0" u="none" strike="noStrike" cap="none" normalizeH="0" baseline="0" dirty="0">
                <a:ln>
                  <a:noFill/>
                </a:ln>
                <a:solidFill>
                  <a:srgbClr val="C9A23F"/>
                </a:solidFill>
              </a:rPr>
              <a:t> Measures influence of a researcher.</a:t>
            </a:r>
          </a:p>
          <a:p>
            <a:pPr marL="685800" marR="0" lvl="0" indent="-685800" defTabSz="914400" fontAlgn="base">
              <a:lnSpc>
                <a:spcPct val="90000"/>
              </a:lnSpc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AE" sz="4800" b="1" i="0" u="none" strike="noStrike" cap="none" normalizeH="0" baseline="0" dirty="0">
                <a:ln>
                  <a:noFill/>
                </a:ln>
                <a:solidFill>
                  <a:srgbClr val="C9A23F"/>
                </a:solidFill>
              </a:rPr>
              <a:t>Impact Factor:</a:t>
            </a:r>
            <a:r>
              <a:rPr kumimoji="0" lang="en-US" altLang="en-AE" sz="4800" i="0" u="none" strike="noStrike" cap="none" normalizeH="0" baseline="0" dirty="0">
                <a:ln>
                  <a:noFill/>
                </a:ln>
                <a:solidFill>
                  <a:srgbClr val="C9A23F"/>
                </a:solidFill>
              </a:rPr>
              <a:t> Measures a journal’s reputation.</a:t>
            </a:r>
          </a:p>
          <a:p>
            <a:pPr marL="685800" marR="0" lvl="0" indent="-685800" defTabSz="914400" fontAlgn="base">
              <a:lnSpc>
                <a:spcPct val="90000"/>
              </a:lnSpc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AE" sz="4800" b="1" i="0" u="none" strike="noStrike" cap="none" normalizeH="0" baseline="0" dirty="0">
                <a:ln>
                  <a:noFill/>
                </a:ln>
                <a:solidFill>
                  <a:srgbClr val="C9A23F"/>
                </a:solidFill>
              </a:rPr>
              <a:t>Bias:</a:t>
            </a:r>
            <a:r>
              <a:rPr kumimoji="0" lang="en-US" altLang="en-AE" sz="4800" i="0" u="none" strike="noStrike" cap="none" normalizeH="0" baseline="0" dirty="0">
                <a:ln>
                  <a:noFill/>
                </a:ln>
                <a:solidFill>
                  <a:srgbClr val="C9A23F"/>
                </a:solidFill>
              </a:rPr>
              <a:t> Any factor that distorts truth.</a:t>
            </a:r>
          </a:p>
        </p:txBody>
      </p:sp>
      <p:pic>
        <p:nvPicPr>
          <p:cNvPr id="7" name="Picture 6" descr="A white table with black text&#10;&#10;AI-generated content may be incorrect.">
            <a:extLst>
              <a:ext uri="{FF2B5EF4-FFF2-40B4-BE49-F238E27FC236}">
                <a16:creationId xmlns:a16="http://schemas.microsoft.com/office/drawing/2014/main" id="{D85832E5-3CCC-0A0A-E443-206A51BAFE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92303"/>
            <a:ext cx="6339840" cy="47162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91EAFFF-42D8-C88B-F82D-DE601545EC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8771" y="-92303"/>
            <a:ext cx="7441498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 descr="A screenshot of a medical report&#10;&#10;AI-generated content may be incorrect.">
            <a:extLst>
              <a:ext uri="{FF2B5EF4-FFF2-40B4-BE49-F238E27FC236}">
                <a16:creationId xmlns:a16="http://schemas.microsoft.com/office/drawing/2014/main" id="{6941B598-1017-B1B5-9F3C-47E04000B6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772" y="1510982"/>
            <a:ext cx="7772400" cy="52187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screenshot of a research report&#10;&#10;AI-generated content may be incorrect.">
            <a:extLst>
              <a:ext uri="{FF2B5EF4-FFF2-40B4-BE49-F238E27FC236}">
                <a16:creationId xmlns:a16="http://schemas.microsoft.com/office/drawing/2014/main" id="{176491C7-A05D-54B8-4620-22CB075A09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5360" y="34067"/>
            <a:ext cx="10241279" cy="6605260"/>
          </a:xfrm>
          <a:prstGeom prst="rect">
            <a:avLst/>
          </a:prstGeom>
        </p:spPr>
      </p:pic>
      <p:sp>
        <p:nvSpPr>
          <p:cNvPr id="2" name="Freeform 2">
            <a:extLst>
              <a:ext uri="{FF2B5EF4-FFF2-40B4-BE49-F238E27FC236}">
                <a16:creationId xmlns:a16="http://schemas.microsoft.com/office/drawing/2014/main" id="{C02B6EF1-F998-95AE-9676-9954618CB4B7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8901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mute="1">
                <p:cTn id="38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3360" y="45719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5394960" y="164592"/>
            <a:ext cx="6583680" cy="1645920"/>
          </a:xfrm>
          <a:prstGeom prst="arc">
            <a:avLst/>
          </a:prstGeom>
          <a:ln w="2286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5394960" y="310896"/>
            <a:ext cx="6583680" cy="1645920"/>
          </a:xfrm>
          <a:prstGeom prst="arc">
            <a:avLst/>
          </a:prstGeom>
          <a:ln w="2286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5394960" y="457200"/>
            <a:ext cx="6583680" cy="1645920"/>
          </a:xfrm>
          <a:prstGeom prst="arc">
            <a:avLst/>
          </a:prstGeom>
          <a:ln w="2286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46520"/>
            <a:ext cx="113385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5E748C"/>
                </a:solidFill>
              </a:rPr>
              <a:t>Azerbaijan Research Society  •  Research Foundations 2026  •  Dr. Sabrin Ali Azim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836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500" b="1">
                <a:solidFill>
                  <a:srgbClr val="081E42"/>
                </a:solidFill>
                <a:latin typeface="Aptos Display"/>
              </a:rPr>
              <a:t>The H-Index Lesson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25880"/>
            <a:ext cx="10241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50">
                <a:solidFill>
                  <a:srgbClr val="5E748C"/>
                </a:solidFill>
              </a:rPr>
              <a:t>Metrics are feedback: which questions became useful to others?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737360"/>
            <a:ext cx="3749039" cy="1097280"/>
          </a:xfrm>
          <a:prstGeom prst="roundRect">
            <a:avLst/>
          </a:prstGeom>
          <a:solidFill>
            <a:srgbClr val="F2F5FA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96112" y="1874519"/>
            <a:ext cx="341985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81E42"/>
                </a:solidFill>
              </a:rPr>
              <a:t>What h-index really means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3" y="2151380"/>
            <a:ext cx="3419856" cy="411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If h = 10, the researcher has 10 papers cited at least 10 times each. It rewards sustained usefulness — not one viral paper.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37760" y="5120640"/>
            <a:ext cx="502920" cy="219456"/>
          </a:xfrm>
          <a:prstGeom prst="rect">
            <a:avLst/>
          </a:prstGeom>
          <a:solidFill>
            <a:srgbClr val="129A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010912" y="5102352"/>
            <a:ext cx="228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13248" y="4681727"/>
            <a:ext cx="1005840" cy="219456"/>
          </a:xfrm>
          <a:prstGeom prst="rect">
            <a:avLst/>
          </a:prstGeom>
          <a:solidFill>
            <a:srgbClr val="EF3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486400" y="4663440"/>
            <a:ext cx="228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888736" y="4242816"/>
            <a:ext cx="1508760" cy="219456"/>
          </a:xfrm>
          <a:prstGeom prst="rect">
            <a:avLst/>
          </a:prstGeom>
          <a:solidFill>
            <a:srgbClr val="009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961888" y="4224528"/>
            <a:ext cx="228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64224" y="3803904"/>
            <a:ext cx="2011680" cy="219456"/>
          </a:xfrm>
          <a:prstGeom prst="rect">
            <a:avLst/>
          </a:prstGeom>
          <a:solidFill>
            <a:srgbClr val="E8AB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37376" y="3785616"/>
            <a:ext cx="228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839712" y="3364991"/>
            <a:ext cx="2514600" cy="219456"/>
          </a:xfrm>
          <a:prstGeom prst="rect">
            <a:avLst/>
          </a:prstGeom>
          <a:solidFill>
            <a:srgbClr val="081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912864" y="3346703"/>
            <a:ext cx="228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315200" y="2926079"/>
            <a:ext cx="3017520" cy="219456"/>
          </a:xfrm>
          <a:prstGeom prst="rect">
            <a:avLst/>
          </a:prstGeom>
          <a:solidFill>
            <a:srgbClr val="129A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388352" y="2907791"/>
            <a:ext cx="228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80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41464" y="1819655"/>
            <a:ext cx="30175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 dirty="0">
                <a:solidFill>
                  <a:srgbClr val="081E42"/>
                </a:solidFill>
              </a:rPr>
              <a:t>consistent contribution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802624" y="2414015"/>
            <a:ext cx="3611880" cy="3017520"/>
          </a:xfrm>
          <a:prstGeom prst="roundRect">
            <a:avLst/>
          </a:prstGeom>
          <a:solidFill>
            <a:srgbClr val="E9F7E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076944" y="2667000"/>
            <a:ext cx="324612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b="1" dirty="0">
                <a:solidFill>
                  <a:srgbClr val="009148"/>
                </a:solidFill>
              </a:rPr>
              <a:t>How to use this ethically</a:t>
            </a:r>
          </a:p>
          <a:p>
            <a:pPr algn="just"/>
            <a:r>
              <a:rPr sz="1400" dirty="0">
                <a:solidFill>
                  <a:srgbClr val="5E748C"/>
                </a:solidFill>
              </a:rPr>
              <a:t>• A topic that answers a shared problem can build a citation path.</a:t>
            </a:r>
          </a:p>
          <a:p>
            <a:pPr algn="just"/>
            <a:r>
              <a:rPr sz="1400" dirty="0">
                <a:solidFill>
                  <a:srgbClr val="5E748C"/>
                </a:solidFill>
              </a:rPr>
              <a:t>• A narrow local topic may still be valuable, but needs a transferable lesson.</a:t>
            </a:r>
          </a:p>
          <a:p>
            <a:pPr algn="just"/>
            <a:r>
              <a:rPr sz="1400" dirty="0">
                <a:solidFill>
                  <a:srgbClr val="5E748C"/>
                </a:solidFill>
              </a:rPr>
              <a:t>• Reviews and frameworks often travel because they help many researchers begin.</a:t>
            </a:r>
          </a:p>
          <a:p>
            <a:pPr algn="just"/>
            <a:r>
              <a:rPr sz="1400" dirty="0">
                <a:solidFill>
                  <a:srgbClr val="5E748C"/>
                </a:solidFill>
              </a:rPr>
              <a:t>• Metrics must guide strategy — never replace integrity.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1248" y="5456936"/>
            <a:ext cx="102412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700" b="1" dirty="0">
                <a:solidFill>
                  <a:srgbClr val="EF3242"/>
                </a:solidFill>
              </a:rPr>
              <a:t>Optional personal line: “When I look at my own H-index, I ask: which questions became useful to others — and why?”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6144768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788796"/>
                </a:solidFill>
              </a:rPr>
              <a:t>H-index concept: Hirsch-type author-level metric; use with caution because citation cultures differ by field and career stage.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D3B71AF-F72C-A039-F093-7E99DB7989E1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B2061-7E78-D21B-CDB9-3376620AC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77"/>
              </a:rPr>
              <a:t>Choose Your Direction — Your Research Title Starts Here</a:t>
            </a:r>
            <a:endParaRPr lang="en-AE" sz="2800" b="1" dirty="0">
              <a:latin typeface="Montserrat" pitchFamily="2" charset="77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7F23A6C-3B58-DEB7-36A3-22FAE95AFF5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0040" y="1690688"/>
          <a:ext cx="11567160" cy="4572955"/>
        </p:xfrm>
        <a:graphic>
          <a:graphicData uri="http://schemas.openxmlformats.org/drawingml/2006/table">
            <a:tbl>
              <a:tblPr/>
              <a:tblGrid>
                <a:gridCol w="3855720">
                  <a:extLst>
                    <a:ext uri="{9D8B030D-6E8A-4147-A177-3AD203B41FA5}">
                      <a16:colId xmlns:a16="http://schemas.microsoft.com/office/drawing/2014/main" val="3207087325"/>
                    </a:ext>
                  </a:extLst>
                </a:gridCol>
                <a:gridCol w="3855720">
                  <a:extLst>
                    <a:ext uri="{9D8B030D-6E8A-4147-A177-3AD203B41FA5}">
                      <a16:colId xmlns:a16="http://schemas.microsoft.com/office/drawing/2014/main" val="2289993593"/>
                    </a:ext>
                  </a:extLst>
                </a:gridCol>
                <a:gridCol w="3855720">
                  <a:extLst>
                    <a:ext uri="{9D8B030D-6E8A-4147-A177-3AD203B41FA5}">
                      <a16:colId xmlns:a16="http://schemas.microsoft.com/office/drawing/2014/main" val="3011030877"/>
                    </a:ext>
                  </a:extLst>
                </a:gridCol>
              </a:tblGrid>
              <a:tr h="914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Poll Question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Option 1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Option 2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4944136"/>
                  </a:ext>
                </a:extLst>
              </a:tr>
              <a:tr h="914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i="1"/>
                        <a:t>Style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E"/>
                        <a:t>🔬 </a:t>
                      </a:r>
                      <a:r>
                        <a:rPr lang="en-US"/>
                        <a:t>Modern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E"/>
                        <a:t>📚 </a:t>
                      </a:r>
                      <a:r>
                        <a:rPr lang="en-US"/>
                        <a:t>Traditional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7589191"/>
                  </a:ext>
                </a:extLst>
              </a:tr>
              <a:tr h="914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i="1"/>
                        <a:t>Scope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E"/>
                        <a:t>🌍 </a:t>
                      </a:r>
                      <a:r>
                        <a:rPr lang="en-US"/>
                        <a:t>Global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E"/>
                        <a:t>🏥 </a:t>
                      </a:r>
                      <a:r>
                        <a:rPr lang="en-US"/>
                        <a:t>Local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91862465"/>
                  </a:ext>
                </a:extLst>
              </a:tr>
              <a:tr h="914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i="1" dirty="0"/>
                        <a:t>Focus Area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E" dirty="0"/>
                        <a:t>🧠 </a:t>
                      </a:r>
                      <a:r>
                        <a:rPr lang="en-US" dirty="0"/>
                        <a:t>Clinical / Surgical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E"/>
                        <a:t>💻 </a:t>
                      </a:r>
                      <a:r>
                        <a:rPr lang="en-US"/>
                        <a:t>AI / Digital Health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6022304"/>
                  </a:ext>
                </a:extLst>
              </a:tr>
              <a:tr h="91459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i="1"/>
                        <a:t>Lens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⚖️ Law / Ethics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AE" dirty="0"/>
                        <a:t>💡 </a:t>
                      </a:r>
                      <a:r>
                        <a:rPr lang="en-US" dirty="0"/>
                        <a:t>Behavioral / Humanistic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32366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A48986F-6E48-2BB0-8A43-05A663DEB187}"/>
              </a:ext>
            </a:extLst>
          </p:cNvPr>
          <p:cNvSpPr txBox="1"/>
          <p:nvPr/>
        </p:nvSpPr>
        <p:spPr>
          <a:xfrm>
            <a:off x="6743700" y="6263641"/>
            <a:ext cx="5448300" cy="594360"/>
          </a:xfrm>
          <a:prstGeom prst="rect">
            <a:avLst/>
          </a:prstGeom>
          <a:noFill/>
          <a:effectLst>
            <a:glow rad="127000">
              <a:schemeClr val="bg1">
                <a:lumMod val="85000"/>
              </a:schemeClr>
            </a:glow>
            <a:outerShdw blurRad="50800" dist="50800" dir="5400000" algn="ctr" rotWithShape="0">
              <a:schemeClr val="bg2">
                <a:lumMod val="90000"/>
              </a:schemeClr>
            </a:outerShdw>
            <a:softEdge rad="12700"/>
          </a:effectLst>
          <a:scene3d>
            <a:camera prst="obliqueTopRight"/>
            <a:lightRig rig="threePt" dir="t"/>
          </a:scene3d>
          <a:sp3d prstMaterial="legacyWireframe"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1">
                <a:solidFill>
                  <a:srgbClr val="C9A23F"/>
                </a:solidFill>
                <a:latin typeface="Montserrat"/>
              </a:defRPr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9A23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“Vote live for each category and watch your ideal research title form step by step!”</a:t>
            </a:r>
          </a:p>
        </p:txBody>
      </p:sp>
      <p:sp>
        <p:nvSpPr>
          <p:cNvPr id="6" name="Frame 5">
            <a:extLst>
              <a:ext uri="{FF2B5EF4-FFF2-40B4-BE49-F238E27FC236}">
                <a16:creationId xmlns:a16="http://schemas.microsoft.com/office/drawing/2014/main" id="{E8F11717-B6AE-3EE3-476C-77E136E58440}"/>
              </a:ext>
            </a:extLst>
          </p:cNvPr>
          <p:cNvSpPr/>
          <p:nvPr/>
        </p:nvSpPr>
        <p:spPr>
          <a:xfrm>
            <a:off x="4000500" y="2651760"/>
            <a:ext cx="1874520" cy="777240"/>
          </a:xfrm>
          <a:prstGeom prst="fram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35B925E4-7859-ADB4-196E-52EDAAC43359}"/>
              </a:ext>
            </a:extLst>
          </p:cNvPr>
          <p:cNvSpPr/>
          <p:nvPr/>
        </p:nvSpPr>
        <p:spPr>
          <a:xfrm>
            <a:off x="4000500" y="3680461"/>
            <a:ext cx="1874520" cy="777240"/>
          </a:xfrm>
          <a:prstGeom prst="fram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id="{8B62E4C2-15C5-CB9D-13DB-D39FDB665600}"/>
              </a:ext>
            </a:extLst>
          </p:cNvPr>
          <p:cNvSpPr/>
          <p:nvPr/>
        </p:nvSpPr>
        <p:spPr>
          <a:xfrm>
            <a:off x="7943850" y="4457701"/>
            <a:ext cx="2594610" cy="777240"/>
          </a:xfrm>
          <a:prstGeom prst="fram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5431B27A-BAED-BE0E-59D7-E81C237B9231}"/>
              </a:ext>
            </a:extLst>
          </p:cNvPr>
          <p:cNvSpPr/>
          <p:nvPr/>
        </p:nvSpPr>
        <p:spPr>
          <a:xfrm>
            <a:off x="4000500" y="5394962"/>
            <a:ext cx="1874520" cy="777240"/>
          </a:xfrm>
          <a:prstGeom prst="fram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8D75922-0CB0-011B-10D0-F6A42924D6DC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000380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798E8BFA-3189-60C2-0DC3-B4053105A4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7772400" cy="375395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4AE21531-9782-11B1-98C4-31C7C43C08E3}"/>
              </a:ext>
            </a:extLst>
          </p:cNvPr>
          <p:cNvSpPr/>
          <p:nvPr/>
        </p:nvSpPr>
        <p:spPr>
          <a:xfrm>
            <a:off x="525780" y="4091940"/>
            <a:ext cx="11224260" cy="2537460"/>
          </a:xfrm>
          <a:prstGeom prst="frame">
            <a:avLst/>
          </a:prstGeom>
          <a:solidFill>
            <a:schemeClr val="bg2">
              <a:alpha val="78197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673536-A7FA-1359-7897-C0A847E811D0}"/>
              </a:ext>
            </a:extLst>
          </p:cNvPr>
          <p:cNvSpPr txBox="1"/>
          <p:nvPr/>
        </p:nvSpPr>
        <p:spPr>
          <a:xfrm>
            <a:off x="1242178" y="5050722"/>
            <a:ext cx="97914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“AI-Driven Global Regulations in Surgical Oncology: Legal and Ethical Perspectives”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E4D8F5EE-CC3F-6F80-CCBB-2BA0A82127CF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09855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3">
            <a:extLst>
              <a:ext uri="{FF2B5EF4-FFF2-40B4-BE49-F238E27FC236}">
                <a16:creationId xmlns:a16="http://schemas.microsoft.com/office/drawing/2014/main" id="{FE6988AB-F141-F862-3043-2DEEB4705CE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156809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table">
            <a:tbl>
              <a:tblPr/>
              <a:tblGrid>
                <a:gridCol w="4064000">
                  <a:extLst>
                    <a:ext uri="{9D8B030D-6E8A-4147-A177-3AD203B41FA5}">
                      <a16:colId xmlns:a16="http://schemas.microsoft.com/office/drawing/2014/main" val="3207087325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289993593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011030877"/>
                    </a:ext>
                  </a:extLst>
                </a:gridCol>
              </a:tblGrid>
              <a:tr h="13716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b="1" dirty="0"/>
                        <a:t>Poll Question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b="1" dirty="0"/>
                        <a:t>Option 1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b="1" dirty="0"/>
                        <a:t>Option 2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4944136"/>
                  </a:ext>
                </a:extLst>
              </a:tr>
              <a:tr h="13716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i="1"/>
                        <a:t>Style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AE"/>
                        <a:t>🔬 </a:t>
                      </a:r>
                      <a:r>
                        <a:rPr lang="en-US"/>
                        <a:t>Modern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AE" dirty="0"/>
                        <a:t>📚 </a:t>
                      </a:r>
                      <a:r>
                        <a:rPr lang="en-US" dirty="0"/>
                        <a:t>Traditional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7589191"/>
                  </a:ext>
                </a:extLst>
              </a:tr>
              <a:tr h="13716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i="1" dirty="0"/>
                        <a:t>Scope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AE"/>
                        <a:t>🌍 </a:t>
                      </a:r>
                      <a:r>
                        <a:rPr lang="en-US"/>
                        <a:t>Global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AE"/>
                        <a:t>🏥 </a:t>
                      </a:r>
                      <a:r>
                        <a:rPr lang="en-US"/>
                        <a:t>Local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1862465"/>
                  </a:ext>
                </a:extLst>
              </a:tr>
              <a:tr h="13716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i="1" dirty="0"/>
                        <a:t>Focus Area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AE" dirty="0"/>
                        <a:t>🧠 </a:t>
                      </a:r>
                      <a:r>
                        <a:rPr lang="en-US" dirty="0"/>
                        <a:t>Clinical / Surgical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AE"/>
                        <a:t>💻 </a:t>
                      </a:r>
                      <a:r>
                        <a:rPr lang="en-US"/>
                        <a:t>AI / Digital Health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022304"/>
                  </a:ext>
                </a:extLst>
              </a:tr>
              <a:tr h="137160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 i="1" dirty="0"/>
                        <a:t>Lens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US"/>
                        <a:t>⚖️ Law / Ethics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buNone/>
                      </a:pPr>
                      <a:r>
                        <a:rPr lang="en-AE" dirty="0"/>
                        <a:t>💡 </a:t>
                      </a:r>
                      <a:r>
                        <a:rPr lang="en-US" dirty="0"/>
                        <a:t>Behavioral / Humanistic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323665"/>
                  </a:ext>
                </a:extLst>
              </a:tr>
            </a:tbl>
          </a:graphicData>
        </a:graphic>
      </p:graphicFrame>
      <p:sp>
        <p:nvSpPr>
          <p:cNvPr id="9" name="Frame 8">
            <a:extLst>
              <a:ext uri="{FF2B5EF4-FFF2-40B4-BE49-F238E27FC236}">
                <a16:creationId xmlns:a16="http://schemas.microsoft.com/office/drawing/2014/main" id="{74CB23A5-901B-17E9-26F2-EED7ACCFEF5D}"/>
              </a:ext>
            </a:extLst>
          </p:cNvPr>
          <p:cNvSpPr/>
          <p:nvPr/>
        </p:nvSpPr>
        <p:spPr>
          <a:xfrm>
            <a:off x="7809470" y="1589078"/>
            <a:ext cx="2143280" cy="956413"/>
          </a:xfrm>
          <a:prstGeom prst="fram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Frame 9">
            <a:extLst>
              <a:ext uri="{FF2B5EF4-FFF2-40B4-BE49-F238E27FC236}">
                <a16:creationId xmlns:a16="http://schemas.microsoft.com/office/drawing/2014/main" id="{1195FE67-14E8-6AE0-F8DF-65655CE65FA5}"/>
              </a:ext>
            </a:extLst>
          </p:cNvPr>
          <p:cNvSpPr/>
          <p:nvPr/>
        </p:nvSpPr>
        <p:spPr>
          <a:xfrm>
            <a:off x="7809470" y="3040380"/>
            <a:ext cx="1874520" cy="777240"/>
          </a:xfrm>
          <a:prstGeom prst="fram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Frame 10">
            <a:extLst>
              <a:ext uri="{FF2B5EF4-FFF2-40B4-BE49-F238E27FC236}">
                <a16:creationId xmlns:a16="http://schemas.microsoft.com/office/drawing/2014/main" id="{1E26CFA6-046B-51CC-29E0-BF3E15DF9299}"/>
              </a:ext>
            </a:extLst>
          </p:cNvPr>
          <p:cNvSpPr/>
          <p:nvPr/>
        </p:nvSpPr>
        <p:spPr>
          <a:xfrm>
            <a:off x="3926360" y="4406418"/>
            <a:ext cx="2795716" cy="981127"/>
          </a:xfrm>
          <a:prstGeom prst="fram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9B835340-B9F8-19E7-CF28-10E8E32A6B66}"/>
              </a:ext>
            </a:extLst>
          </p:cNvPr>
          <p:cNvSpPr/>
          <p:nvPr/>
        </p:nvSpPr>
        <p:spPr>
          <a:xfrm>
            <a:off x="7809470" y="5840730"/>
            <a:ext cx="3957251" cy="777240"/>
          </a:xfrm>
          <a:prstGeom prst="fram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 descr="A screenshot of a computer&#10;&#10;AI-generated content may be incorrect.">
            <a:extLst>
              <a:ext uri="{FF2B5EF4-FFF2-40B4-BE49-F238E27FC236}">
                <a16:creationId xmlns:a16="http://schemas.microsoft.com/office/drawing/2014/main" id="{3857AC33-938B-F196-80B9-7112DB8365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6286500" cy="3556000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5" name="Frame 14">
            <a:extLst>
              <a:ext uri="{FF2B5EF4-FFF2-40B4-BE49-F238E27FC236}">
                <a16:creationId xmlns:a16="http://schemas.microsoft.com/office/drawing/2014/main" id="{83937977-0E53-DCFF-A142-474F4D9BDDEF}"/>
              </a:ext>
            </a:extLst>
          </p:cNvPr>
          <p:cNvSpPr/>
          <p:nvPr/>
        </p:nvSpPr>
        <p:spPr>
          <a:xfrm>
            <a:off x="525780" y="4091940"/>
            <a:ext cx="11224260" cy="2537460"/>
          </a:xfrm>
          <a:prstGeom prst="frame">
            <a:avLst/>
          </a:prstGeom>
          <a:solidFill>
            <a:schemeClr val="bg2">
              <a:alpha val="78197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9A23F"/>
                </a:solidFill>
                <a:effectLst/>
                <a:uLnTx/>
                <a:uFillTx/>
                <a:latin typeface="Montserrat" pitchFamily="2" charset="77"/>
                <a:ea typeface="+mn-ea"/>
                <a:cs typeface="+mn-cs"/>
              </a:rPr>
              <a:t>“Clinical Challenges and Patient Perceptions in Post-Radiotherapy Dental Care in Azerbaijan”</a:t>
            </a:r>
            <a:endParaRPr kumimoji="0" lang="en-AE" sz="1600" b="1" i="0" u="none" strike="noStrike" kern="1200" cap="none" spc="0" normalizeH="0" baseline="0" noProof="0" dirty="0">
              <a:ln>
                <a:noFill/>
              </a:ln>
              <a:solidFill>
                <a:srgbClr val="C9A23F"/>
              </a:solidFill>
              <a:effectLst/>
              <a:uLnTx/>
              <a:uFillTx/>
              <a:latin typeface="Montserrat" pitchFamily="2" charset="77"/>
              <a:ea typeface="+mn-ea"/>
              <a:cs typeface="+mn-cs"/>
            </a:endParaRPr>
          </a:p>
        </p:txBody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A86E18E5-0D76-670E-0E83-28095727A722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7291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274320"/>
            <a:ext cx="689002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>
                <a:solidFill>
                  <a:srgbClr val="222222"/>
                </a:solidFill>
                <a:latin typeface="Montserrat"/>
              </a:defRPr>
            </a:pPr>
            <a:r>
              <a:rPr kumimoji="0" sz="28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How to Find What’s Already Known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1" y="1005840"/>
            <a:ext cx="764664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646464"/>
                </a:solidFill>
                <a:latin typeface="Montserrat"/>
              </a:defRPr>
            </a:pPr>
            <a:r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srgbClr val="646464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Before you research — check what the world already discovered.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689723" y="1606213"/>
          <a:ext cx="8229600" cy="2446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rPr dirty="0"/>
                        <a:t>Tool</a:t>
                      </a:r>
                    </a:p>
                  </a:txBody>
                  <a:tcPr>
                    <a:solidFill>
                      <a:srgbClr val="C9A23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t>Purpose</a:t>
                      </a:r>
                    </a:p>
                  </a:txBody>
                  <a:tcPr>
                    <a:solidFill>
                      <a:srgbClr val="C9A23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600" b="1">
                          <a:solidFill>
                            <a:srgbClr val="FFFFFF"/>
                          </a:solidFill>
                          <a:latin typeface="Montserrat"/>
                        </a:defRPr>
                      </a:pPr>
                      <a:r>
                        <a:t>Example Search</a:t>
                      </a:r>
                    </a:p>
                  </a:txBody>
                  <a:tcPr>
                    <a:solidFill>
                      <a:srgbClr val="C9A23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rPr dirty="0"/>
                        <a:t>PubMed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Biomedical studies, clinical trials, systematic reviews.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"AI AND surgical oncology AND ethics"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Google Scholar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Multidisciplinary articles and citations.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"Radiotherapy complications AND insurance liability"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ResearchRabbit / Connected Papers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Visualize article networks and topic evolution.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rPr dirty="0"/>
                        <a:t>"AI in healthcare 2020–2025"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89723" y="4295631"/>
            <a:ext cx="4114800" cy="1323439"/>
          </a:xfrm>
          <a:prstGeom prst="rect">
            <a:avLst/>
          </a:prstGeom>
          <a:noFill/>
          <a:ln>
            <a:solidFill>
              <a:srgbClr val="C9A23F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222222"/>
                </a:solidFill>
                <a:latin typeface="Montserrat"/>
              </a:defRPr>
            </a:pP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💡 AI Tools You Can Trust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222222"/>
                </a:solidFill>
                <a:latin typeface="Montserrat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ChatGPT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– Generate ideas or gaps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222222"/>
                </a:solidFill>
                <a:latin typeface="Montserrat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Elicit.org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– AI for literature discovery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222222"/>
                </a:solidFill>
                <a:latin typeface="Montserrat"/>
              </a:defRPr>
            </a:pP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• </a:t>
            </a:r>
            <a:r>
              <a:rPr kumimoji="0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Scite.ai</a:t>
            </a:r>
            <a:r>
              <a:rPr kumimoji="0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 </a:t>
            </a:r>
            <a:r>
              <a:rPr kumimoji="0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– Checks citation context (supported vs contradicted)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0" y="4114800"/>
            <a:ext cx="3931920" cy="1569660"/>
          </a:xfrm>
          <a:prstGeom prst="rect">
            <a:avLst/>
          </a:prstGeom>
          <a:noFill/>
          <a:ln>
            <a:solidFill>
              <a:srgbClr val="C9A23F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C9A23F"/>
                </a:solidFill>
                <a:latin typeface="Montserrat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C9A23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🧠 Task: Search one topic you brainstormed earlier.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C9A23F"/>
                </a:solidFill>
                <a:latin typeface="Montserrat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C9A23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Find a 2020–2025 article and note: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C9A23F"/>
                </a:solidFill>
                <a:latin typeface="Montserrat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C9A23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(a) Title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C9A23F"/>
                </a:solidFill>
                <a:latin typeface="Montserrat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C9A23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(b) Study type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C9A23F"/>
                </a:solidFill>
                <a:latin typeface="Montserrat"/>
              </a:defRPr>
            </a:pPr>
            <a:r>
              <a:rPr kumimoji="0" sz="1600" b="0" i="0" u="none" strike="noStrike" kern="1200" cap="none" spc="0" normalizeH="0" baseline="0" noProof="0">
                <a:ln>
                  <a:noFill/>
                </a:ln>
                <a:solidFill>
                  <a:srgbClr val="C9A23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(c) What’s missing (gap).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968" y="5741427"/>
            <a:ext cx="1164006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i="1">
                <a:solidFill>
                  <a:srgbClr val="444444"/>
                </a:solidFill>
                <a:latin typeface="Montserrat"/>
              </a:defRPr>
            </a:pPr>
            <a:r>
              <a:rPr kumimoji="0" sz="1600" b="0" i="1" u="none" strike="noStrike" kern="1200" cap="none" spc="0" normalizeH="0" baseline="0" noProof="0" dirty="0">
                <a:ln>
                  <a:noFill/>
                </a:ln>
                <a:solidFill>
                  <a:srgbClr val="444444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“Before writing your research question, learn what’s already answered — that’s how you avoid repetition and discover innovation.”</a:t>
            </a:r>
          </a:p>
        </p:txBody>
      </p:sp>
      <p:sp>
        <p:nvSpPr>
          <p:cNvPr id="8" name="Freeform 2">
            <a:extLst>
              <a:ext uri="{FF2B5EF4-FFF2-40B4-BE49-F238E27FC236}">
                <a16:creationId xmlns:a16="http://schemas.microsoft.com/office/drawing/2014/main" id="{44450274-6755-6CE2-CD7D-DFEEB64BE56B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86252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search engine&#10;&#10;AI-generated content may be incorrect.">
            <a:extLst>
              <a:ext uri="{FF2B5EF4-FFF2-40B4-BE49-F238E27FC236}">
                <a16:creationId xmlns:a16="http://schemas.microsoft.com/office/drawing/2014/main" id="{ED1F6862-04C4-95AB-FFD9-AB7E55DBF4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962" y="609492"/>
            <a:ext cx="6001396" cy="426819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FF401E8-1C18-BDE6-89A6-BC3268B6383F}"/>
                  </a:ext>
                </a:extLst>
              </p14:cNvPr>
              <p14:cNvContentPartPr/>
              <p14:nvPr/>
            </p14:nvContentPartPr>
            <p14:xfrm>
              <a:off x="520231" y="1608803"/>
              <a:ext cx="3395520" cy="1000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FF401E8-1C18-BDE6-89A6-BC3268B638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4111" y="1602683"/>
                <a:ext cx="3407760" cy="1012680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Picture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A4EEFE2-32B7-D2A6-24D6-4448AFB67709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85345" y="383583"/>
            <a:ext cx="5883116" cy="60908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glow rad="333650">
              <a:srgbClr val="C9A23F">
                <a:alpha val="30000"/>
              </a:srgb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8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4C3D44F-88CA-E94C-CEC7-743D6CF56F9A}"/>
                  </a:ext>
                </a:extLst>
              </p14:cNvPr>
              <p14:cNvContentPartPr/>
              <p14:nvPr/>
            </p14:nvContentPartPr>
            <p14:xfrm>
              <a:off x="5674736" y="1134065"/>
              <a:ext cx="187920" cy="279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4C3D44F-88CA-E94C-CEC7-743D6CF56F9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68616" y="1127945"/>
                <a:ext cx="200160" cy="2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0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3933F9A-326F-6E44-3F10-C3D0D88534CF}"/>
                  </a:ext>
                </a:extLst>
              </p14:cNvPr>
              <p14:cNvContentPartPr/>
              <p14:nvPr/>
            </p14:nvContentPartPr>
            <p14:xfrm>
              <a:off x="5631356" y="2560056"/>
              <a:ext cx="274680" cy="2307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3933F9A-326F-6E44-3F10-C3D0D88534C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625244" y="2553926"/>
                <a:ext cx="286904" cy="2430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12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0FA57945-B777-39EA-B1C6-EE192CFE4A37}"/>
                  </a:ext>
                </a:extLst>
              </p14:cNvPr>
              <p14:cNvContentPartPr/>
              <p14:nvPr/>
            </p14:nvContentPartPr>
            <p14:xfrm>
              <a:off x="5630075" y="5845731"/>
              <a:ext cx="198000" cy="393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0FA57945-B777-39EA-B1C6-EE192CFE4A3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23966" y="5839611"/>
                <a:ext cx="210218" cy="40572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43CEF44B-CBA7-548E-55FB-C806881A63C8}"/>
              </a:ext>
            </a:extLst>
          </p:cNvPr>
          <p:cNvSpPr txBox="1"/>
          <p:nvPr/>
        </p:nvSpPr>
        <p:spPr>
          <a:xfrm>
            <a:off x="11790947" y="1467853"/>
            <a:ext cx="184731" cy="369332"/>
          </a:xfrm>
          <a:prstGeom prst="rect">
            <a:avLst/>
          </a:prstGeom>
          <a:solidFill>
            <a:srgbClr val="E0C878"/>
          </a:solidFill>
        </p:spPr>
        <p:txBody>
          <a:bodyPr wrap="none" rtlCol="0">
            <a:spAutoFit/>
          </a:bodyPr>
          <a:lstStyle/>
          <a:p>
            <a:endParaRPr lang="en-AE" dirty="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89D822DE-119B-8C56-DBAA-081C62BB6226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201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5394960" y="164592"/>
            <a:ext cx="6583680" cy="1645920"/>
          </a:xfrm>
          <a:prstGeom prst="arc">
            <a:avLst/>
          </a:prstGeom>
          <a:ln w="2286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5394960" y="310896"/>
            <a:ext cx="6583680" cy="1645920"/>
          </a:xfrm>
          <a:prstGeom prst="arc">
            <a:avLst/>
          </a:prstGeom>
          <a:ln w="2286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5394960" y="457200"/>
            <a:ext cx="6583680" cy="1645920"/>
          </a:xfrm>
          <a:prstGeom prst="arc">
            <a:avLst/>
          </a:prstGeom>
          <a:ln w="2286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46520"/>
            <a:ext cx="113385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5E748C"/>
                </a:solidFill>
              </a:rPr>
              <a:t>Azerbaijan Research Society  •  Research Foundations 2026  •  Dr. Sabrin Ali Azim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836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500" b="1">
                <a:solidFill>
                  <a:srgbClr val="081E42"/>
                </a:solidFill>
                <a:latin typeface="Aptos Display"/>
              </a:rPr>
              <a:t>Choosing a Topic Like a Professor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25880"/>
            <a:ext cx="10241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50">
                <a:solidFill>
                  <a:srgbClr val="5E748C"/>
                </a:solidFill>
              </a:rPr>
              <a:t>Do not choose only what is trendy. Choose what is relevant, feasible, ethical and publishable.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691640"/>
            <a:ext cx="1691640" cy="3200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49808" y="1874519"/>
            <a:ext cx="1463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29AD4"/>
                </a:solidFill>
              </a:rPr>
              <a:t>Scientific gap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" y="2606040"/>
            <a:ext cx="1417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dirty="0">
                <a:solidFill>
                  <a:srgbClr val="5E748C"/>
                </a:solidFill>
              </a:rPr>
              <a:t>Is there a real unanswered question?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443484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81E42"/>
                </a:solidFill>
              </a:rPr>
              <a:t>Score 1–5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542032" y="1691640"/>
            <a:ext cx="1691640" cy="3200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651760" y="1874519"/>
            <a:ext cx="1463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09148"/>
                </a:solidFill>
              </a:rPr>
              <a:t>Feasibility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670048" y="2606040"/>
            <a:ext cx="1417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dirty="0">
                <a:solidFill>
                  <a:srgbClr val="5E748C"/>
                </a:solidFill>
              </a:rPr>
              <a:t>Can you access data, tools and time?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834640" y="443484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81E42"/>
                </a:solidFill>
              </a:rPr>
              <a:t>Score 1–5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443984" y="1691640"/>
            <a:ext cx="1691640" cy="3200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53712" y="1874519"/>
            <a:ext cx="1463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EF3242"/>
                </a:solidFill>
              </a:rPr>
              <a:t>Citation potential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72000" y="2606040"/>
            <a:ext cx="1417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dirty="0">
                <a:solidFill>
                  <a:srgbClr val="5E748C"/>
                </a:solidFill>
              </a:rPr>
              <a:t>Will more than one field care?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36592" y="443484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81E42"/>
                </a:solidFill>
              </a:rPr>
              <a:t>Score 1–5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45936" y="1691640"/>
            <a:ext cx="1691640" cy="3200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8AB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55664" y="1874519"/>
            <a:ext cx="1463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E8AB23"/>
                </a:solidFill>
              </a:rPr>
              <a:t>Ethics &amp;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3952" y="2606040"/>
            <a:ext cx="1417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dirty="0">
                <a:solidFill>
                  <a:srgbClr val="5E748C"/>
                </a:solidFill>
              </a:rPr>
              <a:t>Can you protect people, privacy and integrity?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38544" y="443484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81E42"/>
                </a:solidFill>
              </a:rPr>
              <a:t>Score 1–5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47888" y="1691640"/>
            <a:ext cx="1691640" cy="3200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81E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357615" y="1874519"/>
            <a:ext cx="1463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81E42"/>
                </a:solidFill>
              </a:rPr>
              <a:t>Personal identity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75904" y="2606040"/>
            <a:ext cx="1417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 dirty="0">
                <a:solidFill>
                  <a:srgbClr val="5E748C"/>
                </a:solidFill>
              </a:rPr>
              <a:t>Does this fit your long-term profile?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540496" y="443484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81E42"/>
                </a:solidFill>
              </a:rPr>
              <a:t>Score 1–5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0149840" y="1691640"/>
            <a:ext cx="1691640" cy="32004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0259567" y="1874519"/>
            <a:ext cx="1463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29AD4"/>
                </a:solidFill>
              </a:rPr>
              <a:t>Societal value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277856" y="2606040"/>
            <a:ext cx="141732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50" b="0">
                <a:solidFill>
                  <a:srgbClr val="5E748C"/>
                </a:solidFill>
              </a:rPr>
              <a:t>Can it improve practice, policy or technology?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442448" y="4434840"/>
            <a:ext cx="10972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081E42"/>
                </a:solidFill>
              </a:rPr>
              <a:t>Score 1–5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85800" y="6144768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788796"/>
                </a:solidFill>
              </a:rPr>
              <a:t>Teaching point: high-quality topic choice requires alignment between gap, method, resources, ethics, impact and researcher identity.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3CE200D2-6624-75C6-CB06-6A43A0FE056A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5394960" y="164592"/>
            <a:ext cx="6583680" cy="1645920"/>
          </a:xfrm>
          <a:prstGeom prst="arc">
            <a:avLst/>
          </a:prstGeom>
          <a:ln w="2286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5394960" y="310896"/>
            <a:ext cx="6583680" cy="1645920"/>
          </a:xfrm>
          <a:prstGeom prst="arc">
            <a:avLst/>
          </a:prstGeom>
          <a:ln w="2286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5394960" y="457200"/>
            <a:ext cx="6583680" cy="1645920"/>
          </a:xfrm>
          <a:prstGeom prst="arc">
            <a:avLst/>
          </a:prstGeom>
          <a:ln w="2286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46520"/>
            <a:ext cx="113385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5E748C"/>
                </a:solidFill>
              </a:rPr>
              <a:t>Azerbaijan Research Society  •  Research Foundations 2026  •  Dr. Sabrin Ali Azim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836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300" b="1">
                <a:solidFill>
                  <a:srgbClr val="081E42"/>
                </a:solidFill>
                <a:latin typeface="Aptos Display"/>
              </a:rPr>
              <a:t>Collaboration Ideas: Where Disciplines Meet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25880"/>
            <a:ext cx="10241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50">
                <a:solidFill>
                  <a:srgbClr val="5E748C"/>
                </a:solidFill>
              </a:rPr>
              <a:t>Azerbaijani students can build stronger research by combining expertise — not by copying one field into another.</a:t>
            </a:r>
          </a:p>
        </p:txBody>
      </p:sp>
      <p:sp>
        <p:nvSpPr>
          <p:cNvPr id="10" name="Oval 9"/>
          <p:cNvSpPr/>
          <p:nvPr/>
        </p:nvSpPr>
        <p:spPr>
          <a:xfrm>
            <a:off x="1097280" y="1828800"/>
            <a:ext cx="1600200" cy="777240"/>
          </a:xfrm>
          <a:prstGeom prst="ellipse">
            <a:avLst/>
          </a:prstGeom>
          <a:solidFill>
            <a:srgbClr val="129A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Medicine</a:t>
            </a:r>
          </a:p>
        </p:txBody>
      </p:sp>
      <p:sp>
        <p:nvSpPr>
          <p:cNvPr id="11" name="Oval 10"/>
          <p:cNvSpPr/>
          <p:nvPr/>
        </p:nvSpPr>
        <p:spPr>
          <a:xfrm>
            <a:off x="5319268" y="1736174"/>
            <a:ext cx="1280160" cy="701802"/>
          </a:xfrm>
          <a:prstGeom prst="ellipse">
            <a:avLst/>
          </a:prstGeom>
          <a:solidFill>
            <a:srgbClr val="EF32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AI / CS</a:t>
            </a:r>
          </a:p>
        </p:txBody>
      </p:sp>
      <p:sp>
        <p:nvSpPr>
          <p:cNvPr id="12" name="Oval 11"/>
          <p:cNvSpPr/>
          <p:nvPr/>
        </p:nvSpPr>
        <p:spPr>
          <a:xfrm>
            <a:off x="9079992" y="1866519"/>
            <a:ext cx="1600200" cy="777240"/>
          </a:xfrm>
          <a:prstGeom prst="ellipse">
            <a:avLst/>
          </a:prstGeom>
          <a:solidFill>
            <a:srgbClr val="081E4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Law</a:t>
            </a:r>
          </a:p>
        </p:txBody>
      </p:sp>
      <p:sp>
        <p:nvSpPr>
          <p:cNvPr id="13" name="Oval 12"/>
          <p:cNvSpPr/>
          <p:nvPr/>
        </p:nvSpPr>
        <p:spPr>
          <a:xfrm>
            <a:off x="1219200" y="4503420"/>
            <a:ext cx="1600200" cy="777240"/>
          </a:xfrm>
          <a:prstGeom prst="ellipse">
            <a:avLst/>
          </a:prstGeom>
          <a:solidFill>
            <a:srgbClr val="E8AB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Economics</a:t>
            </a:r>
          </a:p>
        </p:txBody>
      </p:sp>
      <p:sp>
        <p:nvSpPr>
          <p:cNvPr id="14" name="Oval 13"/>
          <p:cNvSpPr/>
          <p:nvPr/>
        </p:nvSpPr>
        <p:spPr>
          <a:xfrm>
            <a:off x="9262872" y="4546855"/>
            <a:ext cx="1600200" cy="777240"/>
          </a:xfrm>
          <a:prstGeom prst="ellipse">
            <a:avLst/>
          </a:prstGeom>
          <a:solidFill>
            <a:srgbClr val="0091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Engineering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054096" y="2800350"/>
            <a:ext cx="5394960" cy="685800"/>
          </a:xfrm>
          <a:prstGeom prst="roundRect">
            <a:avLst/>
          </a:prstGeom>
          <a:solidFill>
            <a:srgbClr val="FDEEF0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044952" y="2844629"/>
            <a:ext cx="506577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EF3242"/>
                </a:solidFill>
              </a:rPr>
              <a:t>AI + Medicine + Law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54096" y="3164754"/>
            <a:ext cx="506577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Who is responsible when an AI tool supports a wrong clinical decision?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83280" y="3728466"/>
            <a:ext cx="5394960" cy="685800"/>
          </a:xfrm>
          <a:prstGeom prst="roundRect">
            <a:avLst/>
          </a:prstGeom>
          <a:solidFill>
            <a:srgbClr val="E9F7EF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383280" y="3691084"/>
            <a:ext cx="506577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009148"/>
                </a:solidFill>
              </a:rPr>
              <a:t>Engineering + Health + Sustainability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83280" y="3991058"/>
            <a:ext cx="506577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Can low-cost sensors improve early disease detection without increasing environmental burden?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367701" y="4616705"/>
            <a:ext cx="5394960" cy="685800"/>
          </a:xfrm>
          <a:prstGeom prst="roundRect">
            <a:avLst/>
          </a:prstGeom>
          <a:solidFill>
            <a:srgbClr val="FFF8E6"/>
          </a:solidFill>
          <a:ln w="12700">
            <a:solidFill>
              <a:srgbClr val="DB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367701" y="4624791"/>
            <a:ext cx="5065776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 dirty="0">
                <a:solidFill>
                  <a:srgbClr val="E8AB23"/>
                </a:solidFill>
              </a:rPr>
              <a:t>Economics + Medicine + Policy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83280" y="4943687"/>
            <a:ext cx="5065776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70" b="0" dirty="0">
                <a:solidFill>
                  <a:srgbClr val="5E748C"/>
                </a:solidFill>
              </a:rPr>
              <a:t>Does insurance coverage change access to early diagnosis or preventive care?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8680" y="5486400"/>
            <a:ext cx="1033272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>
                <a:solidFill>
                  <a:srgbClr val="081E42"/>
                </a:solidFill>
              </a:rPr>
              <a:t>Rule: collaboration is strongest when each discipline owns a necessary part of the question.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5800" y="6144768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788796"/>
                </a:solidFill>
              </a:rPr>
              <a:t>Examples aligned with 2026 research directions: AI governance, data ethics, sustainability, health economics and interdisciplinary implementation.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FCE9903-7256-F6D0-7398-4C82A4F1B388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17" grpId="0"/>
      <p:bldP spid="19" grpId="0"/>
      <p:bldP spid="20" grpId="0"/>
      <p:bldP spid="22" grpId="0"/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Arc 2"/>
          <p:cNvSpPr/>
          <p:nvPr/>
        </p:nvSpPr>
        <p:spPr>
          <a:xfrm>
            <a:off x="5394960" y="164592"/>
            <a:ext cx="6583680" cy="1645920"/>
          </a:xfrm>
          <a:prstGeom prst="arc">
            <a:avLst/>
          </a:prstGeom>
          <a:ln w="2286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Arc 3"/>
          <p:cNvSpPr/>
          <p:nvPr/>
        </p:nvSpPr>
        <p:spPr>
          <a:xfrm>
            <a:off x="5394960" y="310896"/>
            <a:ext cx="6583680" cy="1645920"/>
          </a:xfrm>
          <a:prstGeom prst="arc">
            <a:avLst/>
          </a:prstGeom>
          <a:ln w="2286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Arc 4"/>
          <p:cNvSpPr/>
          <p:nvPr/>
        </p:nvSpPr>
        <p:spPr>
          <a:xfrm>
            <a:off x="5394960" y="457200"/>
            <a:ext cx="6583680" cy="1645920"/>
          </a:xfrm>
          <a:prstGeom prst="arc">
            <a:avLst/>
          </a:prstGeom>
          <a:ln w="2286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446520"/>
            <a:ext cx="11338560" cy="16459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750">
                <a:solidFill>
                  <a:srgbClr val="5E748C"/>
                </a:solidFill>
              </a:rPr>
              <a:t>Azerbaijan Research Society  •  Research Foundations 2026  •  Dr. Sabrin Ali Azim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58368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300" b="1">
                <a:solidFill>
                  <a:srgbClr val="081E42"/>
                </a:solidFill>
                <a:latin typeface="Aptos Display"/>
              </a:rPr>
              <a:t>From Trend to Research Blueprint: 3-Minute Challenge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" y="1325880"/>
            <a:ext cx="1024128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50">
                <a:solidFill>
                  <a:srgbClr val="5E748C"/>
                </a:solidFill>
              </a:rPr>
              <a:t>By the end of this lecture, every student should be able to produce this mini-blueprint.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1828800"/>
            <a:ext cx="1920240" cy="2148840"/>
          </a:xfrm>
          <a:prstGeom prst="roundRect">
            <a:avLst/>
          </a:prstGeom>
          <a:solidFill>
            <a:srgbClr val="EEF7FB"/>
          </a:solidFill>
          <a:ln w="25400">
            <a:solidFill>
              <a:srgbClr val="129A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58952" y="1993392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129AD4"/>
                </a:solidFill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" y="1993392"/>
            <a:ext cx="1234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81E42"/>
                </a:solidFill>
              </a:rPr>
              <a:t>Trend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560320"/>
            <a:ext cx="1508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5E748C"/>
                </a:solidFill>
              </a:rPr>
              <a:t>What is moving fast in my field?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926079" y="1828800"/>
            <a:ext cx="1920240" cy="2148840"/>
          </a:xfrm>
          <a:prstGeom prst="roundRect">
            <a:avLst/>
          </a:prstGeom>
          <a:solidFill>
            <a:srgbClr val="FDEEF0"/>
          </a:solidFill>
          <a:ln w="25400">
            <a:solidFill>
              <a:srgbClr val="EF32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090672" y="1993392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EF3242"/>
                </a:solidFill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29000" y="1993392"/>
            <a:ext cx="1234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81E42"/>
                </a:solidFill>
              </a:rPr>
              <a:t>Gap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27248" y="2560320"/>
            <a:ext cx="1508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5E748C"/>
                </a:solidFill>
              </a:rPr>
              <a:t>What is still unknown or poorly implemented?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57800" y="1828800"/>
            <a:ext cx="1920240" cy="2148840"/>
          </a:xfrm>
          <a:prstGeom prst="roundRect">
            <a:avLst/>
          </a:prstGeom>
          <a:solidFill>
            <a:srgbClr val="E9F7EF"/>
          </a:solidFill>
          <a:ln w="25400">
            <a:solidFill>
              <a:srgbClr val="00914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422392" y="1993392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09148"/>
                </a:solidFill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60720" y="1993392"/>
            <a:ext cx="1234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81E42"/>
                </a:solidFill>
              </a:rPr>
              <a:t>Question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58968" y="2560320"/>
            <a:ext cx="1508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5E748C"/>
                </a:solidFill>
              </a:rPr>
              <a:t>What exactly will I ask?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589519" y="1828800"/>
            <a:ext cx="1920240" cy="2148840"/>
          </a:xfrm>
          <a:prstGeom prst="roundRect">
            <a:avLst/>
          </a:prstGeom>
          <a:solidFill>
            <a:srgbClr val="FFF8E6"/>
          </a:solidFill>
          <a:ln w="25400">
            <a:solidFill>
              <a:srgbClr val="E8AB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54111" y="1993392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E8AB23"/>
                </a:solidFill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92440" y="1993392"/>
            <a:ext cx="1234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81E42"/>
                </a:solidFill>
              </a:rPr>
              <a:t>Keywords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90688" y="2560320"/>
            <a:ext cx="1508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5E748C"/>
                </a:solidFill>
              </a:rPr>
              <a:t>How will databases find my idea?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921240" y="1828800"/>
            <a:ext cx="1920240" cy="2148840"/>
          </a:xfrm>
          <a:prstGeom prst="roundRect">
            <a:avLst/>
          </a:prstGeom>
          <a:solidFill>
            <a:srgbClr val="F2F5FA"/>
          </a:solidFill>
          <a:ln w="25400">
            <a:solidFill>
              <a:srgbClr val="081E4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085832" y="1993392"/>
            <a:ext cx="320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81E42"/>
                </a:solidFill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424160" y="1993392"/>
            <a:ext cx="12344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1">
                <a:solidFill>
                  <a:srgbClr val="081E42"/>
                </a:solidFill>
              </a:rPr>
              <a:t>Collaboration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122408" y="2560320"/>
            <a:ext cx="1508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50" b="0">
                <a:solidFill>
                  <a:srgbClr val="5E748C"/>
                </a:solidFill>
              </a:rPr>
              <a:t>Which discipline makes it stronger?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4709160"/>
            <a:ext cx="102412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50" b="1">
                <a:solidFill>
                  <a:srgbClr val="081E42"/>
                </a:solidFill>
              </a:rPr>
              <a:t>Example answer: “AI liability in radiology” → gap: unclear accountability → question: how do future physicians assign responsibility when AI disagrees with clinician judgment?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85800" y="6144768"/>
            <a:ext cx="1078992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50" b="0">
                <a:solidFill>
                  <a:srgbClr val="788796"/>
                </a:solidFill>
              </a:rPr>
              <a:t>Use as live Zoom activity: students write one line in chat; presenter selects two and improves them live.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D79AF61-F265-BB3E-8511-8ECE095F10D8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6" grpId="0"/>
      <p:bldP spid="17" grpId="0"/>
      <p:bldP spid="20" grpId="0"/>
      <p:bldP spid="21" grpId="0"/>
      <p:bldP spid="24" grpId="0"/>
      <p:bldP spid="25" grpId="0"/>
      <p:bldP spid="28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DEFINITION WITH PURPOSE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41248"/>
            <a:ext cx="804672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is not “finding information”.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It is reducing uncertainty with evidence.</a:t>
            </a:r>
            <a:endParaRPr lang="en-US" sz="3000" dirty="0"/>
          </a:p>
        </p:txBody>
      </p:sp>
      <p:pic>
        <p:nvPicPr>
          <p:cNvPr id="9" name="Image 1" descr="/mnt/data/ars_assets/researchcom_p2.png"/>
          <p:cNvPicPr>
            <a:picLocks noChangeAspect="1"/>
          </p:cNvPicPr>
          <p:nvPr/>
        </p:nvPicPr>
        <p:blipFill>
          <a:blip r:embed="rId3"/>
          <a:srcRect t="24973" b="24973"/>
          <a:stretch/>
        </p:blipFill>
        <p:spPr>
          <a:xfrm>
            <a:off x="8138160" y="1051560"/>
            <a:ext cx="3291840" cy="233172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8028432" y="932688"/>
            <a:ext cx="3520440" cy="2542032"/>
          </a:xfrm>
          <a:prstGeom prst="roundRect">
            <a:avLst>
              <a:gd name="adj" fmla="val 4317"/>
            </a:avLst>
          </a:prstGeom>
          <a:solidFill>
            <a:srgbClr val="FFFFFF">
              <a:alpha val="0"/>
            </a:srgbClr>
          </a:solidFill>
          <a:ln w="16510">
            <a:solidFill>
              <a:srgbClr val="D4E5EF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Shape 7"/>
          <p:cNvSpPr/>
          <p:nvPr/>
        </p:nvSpPr>
        <p:spPr>
          <a:xfrm>
            <a:off x="777240" y="2057400"/>
            <a:ext cx="6400800" cy="475488"/>
          </a:xfrm>
          <a:prstGeom prst="roundRect">
            <a:avLst>
              <a:gd name="adj" fmla="val 15385"/>
            </a:avLst>
          </a:prstGeom>
          <a:solidFill>
            <a:srgbClr val="F7FAFC"/>
          </a:solidFill>
          <a:ln w="12700">
            <a:solidFill>
              <a:srgbClr val="E0E9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2" name="Shape 8"/>
          <p:cNvSpPr/>
          <p:nvPr/>
        </p:nvSpPr>
        <p:spPr>
          <a:xfrm>
            <a:off x="777240" y="2057400"/>
            <a:ext cx="73152" cy="475488"/>
          </a:xfrm>
          <a:prstGeom prst="rect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3" name="Text 9"/>
          <p:cNvSpPr/>
          <p:nvPr/>
        </p:nvSpPr>
        <p:spPr>
          <a:xfrm>
            <a:off x="960120" y="2185416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EF3340"/>
                </a:solidFill>
              </a:rPr>
              <a:t>Assumption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2331720" y="2176272"/>
            <a:ext cx="4663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0233F"/>
                </a:solidFill>
              </a:rPr>
              <a:t>“I think this is true.”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777240" y="2715768"/>
            <a:ext cx="6400800" cy="475488"/>
          </a:xfrm>
          <a:prstGeom prst="roundRect">
            <a:avLst>
              <a:gd name="adj" fmla="val 15385"/>
            </a:avLst>
          </a:prstGeom>
          <a:solidFill>
            <a:srgbClr val="F7FAFC"/>
          </a:solidFill>
          <a:ln w="12700">
            <a:solidFill>
              <a:srgbClr val="E0E9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6" name="Shape 12"/>
          <p:cNvSpPr/>
          <p:nvPr/>
        </p:nvSpPr>
        <p:spPr>
          <a:xfrm>
            <a:off x="777240" y="2715768"/>
            <a:ext cx="73152" cy="475488"/>
          </a:xfrm>
          <a:prstGeom prst="rect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7" name="Text 13"/>
          <p:cNvSpPr/>
          <p:nvPr/>
        </p:nvSpPr>
        <p:spPr>
          <a:xfrm>
            <a:off x="960120" y="2843784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D6A23A"/>
                </a:solidFill>
              </a:rPr>
              <a:t>Observation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2331720" y="2834640"/>
            <a:ext cx="4663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0233F"/>
                </a:solidFill>
              </a:rPr>
              <a:t>“I saw this happen.”</a:t>
            </a:r>
            <a:endParaRPr lang="en-US" sz="1050" dirty="0"/>
          </a:p>
        </p:txBody>
      </p:sp>
      <p:sp>
        <p:nvSpPr>
          <p:cNvPr id="19" name="Shape 15"/>
          <p:cNvSpPr/>
          <p:nvPr/>
        </p:nvSpPr>
        <p:spPr>
          <a:xfrm>
            <a:off x="777240" y="3374136"/>
            <a:ext cx="6400800" cy="475488"/>
          </a:xfrm>
          <a:prstGeom prst="roundRect">
            <a:avLst>
              <a:gd name="adj" fmla="val 15385"/>
            </a:avLst>
          </a:prstGeom>
          <a:solidFill>
            <a:srgbClr val="F7FAFC"/>
          </a:solidFill>
          <a:ln w="12700">
            <a:solidFill>
              <a:srgbClr val="E0E9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0" name="Shape 16"/>
          <p:cNvSpPr/>
          <p:nvPr/>
        </p:nvSpPr>
        <p:spPr>
          <a:xfrm>
            <a:off x="777240" y="3374136"/>
            <a:ext cx="73152" cy="475488"/>
          </a:xfrm>
          <a:prstGeom prst="rect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1" name="Text 17"/>
          <p:cNvSpPr/>
          <p:nvPr/>
        </p:nvSpPr>
        <p:spPr>
          <a:xfrm>
            <a:off x="960120" y="3502152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59447"/>
                </a:solidFill>
              </a:rPr>
              <a:t>Evidence</a:t>
            </a:r>
            <a:endParaRPr lang="en-US" sz="900" dirty="0"/>
          </a:p>
        </p:txBody>
      </p:sp>
      <p:sp>
        <p:nvSpPr>
          <p:cNvPr id="22" name="Text 18"/>
          <p:cNvSpPr/>
          <p:nvPr/>
        </p:nvSpPr>
        <p:spPr>
          <a:xfrm>
            <a:off x="2331720" y="3493008"/>
            <a:ext cx="4663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0233F"/>
                </a:solidFill>
              </a:rPr>
              <a:t>“I can show how I know.”</a:t>
            </a:r>
            <a:endParaRPr lang="en-US" sz="1050" dirty="0"/>
          </a:p>
        </p:txBody>
      </p:sp>
      <p:sp>
        <p:nvSpPr>
          <p:cNvPr id="23" name="Shape 19"/>
          <p:cNvSpPr/>
          <p:nvPr/>
        </p:nvSpPr>
        <p:spPr>
          <a:xfrm>
            <a:off x="777240" y="4032504"/>
            <a:ext cx="6400800" cy="475488"/>
          </a:xfrm>
          <a:prstGeom prst="roundRect">
            <a:avLst>
              <a:gd name="adj" fmla="val 15385"/>
            </a:avLst>
          </a:prstGeom>
          <a:solidFill>
            <a:srgbClr val="F7FAFC"/>
          </a:solidFill>
          <a:ln w="12700">
            <a:solidFill>
              <a:srgbClr val="E0E9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4" name="Shape 20"/>
          <p:cNvSpPr/>
          <p:nvPr/>
        </p:nvSpPr>
        <p:spPr>
          <a:xfrm>
            <a:off x="777240" y="4032504"/>
            <a:ext cx="73152" cy="475488"/>
          </a:xfrm>
          <a:prstGeom prst="rect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5" name="Text 21"/>
          <p:cNvSpPr/>
          <p:nvPr/>
        </p:nvSpPr>
        <p:spPr>
          <a:xfrm>
            <a:off x="960120" y="4160520"/>
            <a:ext cx="12344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18A9D6"/>
                </a:solidFill>
              </a:rPr>
              <a:t>Research</a:t>
            </a:r>
            <a:endParaRPr lang="en-US" sz="900" dirty="0"/>
          </a:p>
        </p:txBody>
      </p:sp>
      <p:sp>
        <p:nvSpPr>
          <p:cNvPr id="26" name="Text 22"/>
          <p:cNvSpPr/>
          <p:nvPr/>
        </p:nvSpPr>
        <p:spPr>
          <a:xfrm>
            <a:off x="2331720" y="4151376"/>
            <a:ext cx="4663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10233F"/>
                </a:solidFill>
              </a:rPr>
              <a:t>“I can explain, test and report it systematically.”</a:t>
            </a:r>
            <a:endParaRPr lang="en-US" sz="1050" dirty="0"/>
          </a:p>
        </p:txBody>
      </p:sp>
      <p:sp>
        <p:nvSpPr>
          <p:cNvPr id="27" name="Text 23"/>
          <p:cNvSpPr/>
          <p:nvPr/>
        </p:nvSpPr>
        <p:spPr>
          <a:xfrm>
            <a:off x="603504" y="629107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8A9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Concept adapted from research-methodology teaching materials: research as systematic inquiry and methodological justification.</a:t>
            </a:r>
            <a:endParaRPr lang="en-US" sz="56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D784221-F1A1-57DE-D5D1-38DC09D6ECBF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LOGIC OF RESEARCH THINKING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778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29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Curiosity becomes science only when it becomes structured.</a:t>
            </a:r>
            <a:endParaRPr lang="en-US" sz="2900" dirty="0"/>
          </a:p>
        </p:txBody>
      </p:sp>
      <p:sp>
        <p:nvSpPr>
          <p:cNvPr id="9" name="Shape 6"/>
          <p:cNvSpPr/>
          <p:nvPr/>
        </p:nvSpPr>
        <p:spPr>
          <a:xfrm>
            <a:off x="2093976" y="3044952"/>
            <a:ext cx="548640" cy="0"/>
          </a:xfrm>
          <a:prstGeom prst="line">
            <a:avLst/>
          </a:prstGeom>
          <a:noFill/>
          <a:ln w="15240">
            <a:solidFill>
              <a:srgbClr val="BBD0D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0" name="Shape 7"/>
          <p:cNvSpPr/>
          <p:nvPr/>
        </p:nvSpPr>
        <p:spPr>
          <a:xfrm>
            <a:off x="4288536" y="3044952"/>
            <a:ext cx="548640" cy="0"/>
          </a:xfrm>
          <a:prstGeom prst="line">
            <a:avLst/>
          </a:prstGeom>
          <a:noFill/>
          <a:ln w="15240">
            <a:solidFill>
              <a:srgbClr val="BBD0D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1" name="Shape 8"/>
          <p:cNvSpPr/>
          <p:nvPr/>
        </p:nvSpPr>
        <p:spPr>
          <a:xfrm>
            <a:off x="6483096" y="3044952"/>
            <a:ext cx="548640" cy="0"/>
          </a:xfrm>
          <a:prstGeom prst="line">
            <a:avLst/>
          </a:prstGeom>
          <a:noFill/>
          <a:ln w="15240">
            <a:solidFill>
              <a:srgbClr val="BBD0D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2" name="Shape 9"/>
          <p:cNvSpPr/>
          <p:nvPr/>
        </p:nvSpPr>
        <p:spPr>
          <a:xfrm>
            <a:off x="8677656" y="3044952"/>
            <a:ext cx="548640" cy="0"/>
          </a:xfrm>
          <a:prstGeom prst="line">
            <a:avLst/>
          </a:prstGeom>
          <a:noFill/>
          <a:ln w="15240">
            <a:solidFill>
              <a:srgbClr val="BBD0D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3" name="Shape 10"/>
          <p:cNvSpPr/>
          <p:nvPr/>
        </p:nvSpPr>
        <p:spPr>
          <a:xfrm>
            <a:off x="1078992" y="1956816"/>
            <a:ext cx="960120" cy="960120"/>
          </a:xfrm>
          <a:prstGeom prst="ellipse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4" name="Text 11"/>
          <p:cNvSpPr/>
          <p:nvPr/>
        </p:nvSpPr>
        <p:spPr>
          <a:xfrm>
            <a:off x="1078992" y="2267712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85800" y="322783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Curiosity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640080" y="3566160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53657B"/>
                </a:solidFill>
              </a:rPr>
              <a:t>What do I wonder?</a:t>
            </a:r>
            <a:endParaRPr lang="en-US" sz="860" dirty="0"/>
          </a:p>
        </p:txBody>
      </p:sp>
      <p:sp>
        <p:nvSpPr>
          <p:cNvPr id="17" name="Shape 14"/>
          <p:cNvSpPr/>
          <p:nvPr/>
        </p:nvSpPr>
        <p:spPr>
          <a:xfrm>
            <a:off x="3273552" y="1956816"/>
            <a:ext cx="960120" cy="960120"/>
          </a:xfrm>
          <a:prstGeom prst="ellipse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Text 15"/>
          <p:cNvSpPr/>
          <p:nvPr/>
        </p:nvSpPr>
        <p:spPr>
          <a:xfrm>
            <a:off x="3273552" y="2267712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2880360" y="322783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Problem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2834640" y="3566160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53657B"/>
                </a:solidFill>
              </a:rPr>
              <a:t>Why does it matter?</a:t>
            </a:r>
            <a:endParaRPr lang="en-US" sz="860" dirty="0"/>
          </a:p>
        </p:txBody>
      </p:sp>
      <p:sp>
        <p:nvSpPr>
          <p:cNvPr id="21" name="Shape 18"/>
          <p:cNvSpPr/>
          <p:nvPr/>
        </p:nvSpPr>
        <p:spPr>
          <a:xfrm>
            <a:off x="5468112" y="1956816"/>
            <a:ext cx="960120" cy="960120"/>
          </a:xfrm>
          <a:prstGeom prst="ellipse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Text 19"/>
          <p:cNvSpPr/>
          <p:nvPr/>
        </p:nvSpPr>
        <p:spPr>
          <a:xfrm>
            <a:off x="5468112" y="2267712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5074920" y="322783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Question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5029200" y="3566160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53657B"/>
                </a:solidFill>
              </a:rPr>
              <a:t>What exactly can be answered?</a:t>
            </a:r>
            <a:endParaRPr lang="en-US" sz="860" dirty="0"/>
          </a:p>
        </p:txBody>
      </p:sp>
      <p:sp>
        <p:nvSpPr>
          <p:cNvPr id="25" name="Shape 22"/>
          <p:cNvSpPr/>
          <p:nvPr/>
        </p:nvSpPr>
        <p:spPr>
          <a:xfrm>
            <a:off x="7662672" y="1956816"/>
            <a:ext cx="960120" cy="960120"/>
          </a:xfrm>
          <a:prstGeom prst="ellipse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6" name="Text 23"/>
          <p:cNvSpPr/>
          <p:nvPr/>
        </p:nvSpPr>
        <p:spPr>
          <a:xfrm>
            <a:off x="7662672" y="2267712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7" name="Text 24"/>
          <p:cNvSpPr/>
          <p:nvPr/>
        </p:nvSpPr>
        <p:spPr>
          <a:xfrm>
            <a:off x="7269480" y="322783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Search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7223760" y="3566160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53657B"/>
                </a:solidFill>
              </a:rPr>
              <a:t>What is already known?</a:t>
            </a:r>
            <a:endParaRPr lang="en-US" sz="860" dirty="0"/>
          </a:p>
        </p:txBody>
      </p:sp>
      <p:sp>
        <p:nvSpPr>
          <p:cNvPr id="29" name="Shape 26"/>
          <p:cNvSpPr/>
          <p:nvPr/>
        </p:nvSpPr>
        <p:spPr>
          <a:xfrm>
            <a:off x="9857232" y="1956816"/>
            <a:ext cx="960120" cy="960120"/>
          </a:xfrm>
          <a:prstGeom prst="ellipse">
            <a:avLst/>
          </a:prstGeom>
          <a:solidFill>
            <a:srgbClr val="071F49"/>
          </a:solidFill>
          <a:ln w="1270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Text 27"/>
          <p:cNvSpPr/>
          <p:nvPr/>
        </p:nvSpPr>
        <p:spPr>
          <a:xfrm>
            <a:off x="9857232" y="2267712"/>
            <a:ext cx="960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5</a:t>
            </a:r>
            <a:endParaRPr lang="en-US" sz="1300" dirty="0"/>
          </a:p>
        </p:txBody>
      </p:sp>
      <p:sp>
        <p:nvSpPr>
          <p:cNvPr id="31" name="Text 28"/>
          <p:cNvSpPr/>
          <p:nvPr/>
        </p:nvSpPr>
        <p:spPr>
          <a:xfrm>
            <a:off x="9464040" y="3227832"/>
            <a:ext cx="1737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1F4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Contribution</a:t>
            </a:r>
            <a:endParaRPr lang="en-US" sz="1400" dirty="0"/>
          </a:p>
        </p:txBody>
      </p:sp>
      <p:sp>
        <p:nvSpPr>
          <p:cNvPr id="32" name="Text 29"/>
          <p:cNvSpPr/>
          <p:nvPr/>
        </p:nvSpPr>
        <p:spPr>
          <a:xfrm>
            <a:off x="9418320" y="3566160"/>
            <a:ext cx="182880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 algn="ctr">
              <a:buNone/>
            </a:pPr>
            <a:r>
              <a:rPr lang="en-US" sz="860" dirty="0">
                <a:solidFill>
                  <a:srgbClr val="53657B"/>
                </a:solidFill>
              </a:rPr>
              <a:t>What will I add?</a:t>
            </a:r>
            <a:endParaRPr lang="en-US" sz="860" dirty="0"/>
          </a:p>
        </p:txBody>
      </p:sp>
      <p:sp>
        <p:nvSpPr>
          <p:cNvPr id="33" name="Shape 30"/>
          <p:cNvSpPr/>
          <p:nvPr/>
        </p:nvSpPr>
        <p:spPr>
          <a:xfrm>
            <a:off x="1828800" y="4617720"/>
            <a:ext cx="8549640" cy="594360"/>
          </a:xfrm>
          <a:prstGeom prst="roundRect">
            <a:avLst>
              <a:gd name="adj" fmla="val 18462"/>
            </a:avLst>
          </a:prstGeom>
          <a:solidFill>
            <a:srgbClr val="EF3340">
              <a:alpha val="92000"/>
            </a:srgbClr>
          </a:solidFill>
          <a:ln w="1397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4" name="Text 31"/>
          <p:cNvSpPr/>
          <p:nvPr/>
        </p:nvSpPr>
        <p:spPr>
          <a:xfrm>
            <a:off x="1965960" y="4736592"/>
            <a:ext cx="8275320" cy="4114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71F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Warning: if you collect data before clarifying the problem and the literature gap, you may produce numbers without meaning.</a:t>
            </a:r>
            <a:endParaRPr lang="en-US" sz="10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EC95750-B02A-7FC5-CBCD-6C4AD6EB5B3C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FRAMEWORKS ARE NOT DECORATION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778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question becomes stronger when the right framework shapes it.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731520" y="1691640"/>
            <a:ext cx="5074920" cy="1234440"/>
          </a:xfrm>
          <a:prstGeom prst="roundRect">
            <a:avLst>
              <a:gd name="adj" fmla="val 8889"/>
            </a:avLst>
          </a:prstGeom>
          <a:solidFill>
            <a:srgbClr val="FAFCFD"/>
          </a:solidFill>
          <a:ln w="12700">
            <a:solidFill>
              <a:srgbClr val="DDE7EF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Shape 7"/>
          <p:cNvSpPr/>
          <p:nvPr/>
        </p:nvSpPr>
        <p:spPr>
          <a:xfrm>
            <a:off x="932688" y="1920240"/>
            <a:ext cx="713232" cy="411480"/>
          </a:xfrm>
          <a:prstGeom prst="roundRect">
            <a:avLst>
              <a:gd name="adj" fmla="val 17778"/>
            </a:avLst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Text 8"/>
          <p:cNvSpPr/>
          <p:nvPr/>
        </p:nvSpPr>
        <p:spPr>
          <a:xfrm>
            <a:off x="932688" y="2039112"/>
            <a:ext cx="713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PICO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1810512" y="1892808"/>
            <a:ext cx="37033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30" b="1" dirty="0">
                <a:solidFill>
                  <a:srgbClr val="071F49"/>
                </a:solidFill>
              </a:rPr>
              <a:t>Patient/Problem • Intervention • Comparison • Outcome</a:t>
            </a:r>
            <a:endParaRPr lang="en-US" sz="1030" dirty="0"/>
          </a:p>
        </p:txBody>
      </p:sp>
      <p:sp>
        <p:nvSpPr>
          <p:cNvPr id="13" name="Text 10"/>
          <p:cNvSpPr/>
          <p:nvPr/>
        </p:nvSpPr>
        <p:spPr>
          <a:xfrm>
            <a:off x="1810512" y="2258568"/>
            <a:ext cx="37033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53657B"/>
                </a:solidFill>
              </a:rPr>
              <a:t>Clinical trials, interventions, education interventions</a:t>
            </a:r>
            <a:endParaRPr lang="en-US" sz="840" dirty="0"/>
          </a:p>
        </p:txBody>
      </p:sp>
      <p:sp>
        <p:nvSpPr>
          <p:cNvPr id="14" name="Shape 11"/>
          <p:cNvSpPr/>
          <p:nvPr/>
        </p:nvSpPr>
        <p:spPr>
          <a:xfrm>
            <a:off x="6263640" y="1691640"/>
            <a:ext cx="5074920" cy="1234440"/>
          </a:xfrm>
          <a:prstGeom prst="roundRect">
            <a:avLst>
              <a:gd name="adj" fmla="val 8889"/>
            </a:avLst>
          </a:prstGeom>
          <a:solidFill>
            <a:srgbClr val="FAFCFD"/>
          </a:solidFill>
          <a:ln w="12700">
            <a:solidFill>
              <a:srgbClr val="DDE7EF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5" name="Shape 12"/>
          <p:cNvSpPr/>
          <p:nvPr/>
        </p:nvSpPr>
        <p:spPr>
          <a:xfrm>
            <a:off x="6464808" y="1920240"/>
            <a:ext cx="713232" cy="411480"/>
          </a:xfrm>
          <a:prstGeom prst="roundRect">
            <a:avLst>
              <a:gd name="adj" fmla="val 17778"/>
            </a:avLst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6" name="Text 13"/>
          <p:cNvSpPr/>
          <p:nvPr/>
        </p:nvSpPr>
        <p:spPr>
          <a:xfrm>
            <a:off x="6464808" y="2039112"/>
            <a:ext cx="713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PECO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7342632" y="1892808"/>
            <a:ext cx="37033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30" b="1" dirty="0">
                <a:solidFill>
                  <a:srgbClr val="071F49"/>
                </a:solidFill>
              </a:rPr>
              <a:t>Population • Exposure • Comparator • Outcome</a:t>
            </a:r>
            <a:endParaRPr lang="en-US" sz="1030" dirty="0"/>
          </a:p>
        </p:txBody>
      </p:sp>
      <p:sp>
        <p:nvSpPr>
          <p:cNvPr id="18" name="Text 15"/>
          <p:cNvSpPr/>
          <p:nvPr/>
        </p:nvSpPr>
        <p:spPr>
          <a:xfrm>
            <a:off x="7342632" y="2258568"/>
            <a:ext cx="37033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53657B"/>
                </a:solidFill>
              </a:rPr>
              <a:t>Risk factors, environmental exposure, association studies</a:t>
            </a:r>
            <a:endParaRPr lang="en-US" sz="840" dirty="0"/>
          </a:p>
        </p:txBody>
      </p:sp>
      <p:sp>
        <p:nvSpPr>
          <p:cNvPr id="19" name="Shape 16"/>
          <p:cNvSpPr/>
          <p:nvPr/>
        </p:nvSpPr>
        <p:spPr>
          <a:xfrm>
            <a:off x="731520" y="3383280"/>
            <a:ext cx="5074920" cy="1234440"/>
          </a:xfrm>
          <a:prstGeom prst="roundRect">
            <a:avLst>
              <a:gd name="adj" fmla="val 8889"/>
            </a:avLst>
          </a:prstGeom>
          <a:solidFill>
            <a:srgbClr val="FAFCFD"/>
          </a:solidFill>
          <a:ln w="12700">
            <a:solidFill>
              <a:srgbClr val="DDE7EF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0" name="Shape 17"/>
          <p:cNvSpPr/>
          <p:nvPr/>
        </p:nvSpPr>
        <p:spPr>
          <a:xfrm>
            <a:off x="932688" y="3611880"/>
            <a:ext cx="713232" cy="411480"/>
          </a:xfrm>
          <a:prstGeom prst="roundRect">
            <a:avLst>
              <a:gd name="adj" fmla="val 17778"/>
            </a:avLst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1" name="Text 18"/>
          <p:cNvSpPr/>
          <p:nvPr/>
        </p:nvSpPr>
        <p:spPr>
          <a:xfrm>
            <a:off x="932688" y="3730752"/>
            <a:ext cx="713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SPIDER</a:t>
            </a:r>
            <a:endParaRPr lang="en-US" sz="900" dirty="0"/>
          </a:p>
        </p:txBody>
      </p:sp>
      <p:sp>
        <p:nvSpPr>
          <p:cNvPr id="22" name="Text 19"/>
          <p:cNvSpPr/>
          <p:nvPr/>
        </p:nvSpPr>
        <p:spPr>
          <a:xfrm>
            <a:off x="1810512" y="3584448"/>
            <a:ext cx="37033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30" b="1" dirty="0">
                <a:solidFill>
                  <a:srgbClr val="071F49"/>
                </a:solidFill>
              </a:rPr>
              <a:t>Sample • Phenomenon • Design • Evaluation • Research type</a:t>
            </a:r>
            <a:endParaRPr lang="en-US" sz="1030" dirty="0"/>
          </a:p>
        </p:txBody>
      </p:sp>
      <p:sp>
        <p:nvSpPr>
          <p:cNvPr id="23" name="Text 20"/>
          <p:cNvSpPr/>
          <p:nvPr/>
        </p:nvSpPr>
        <p:spPr>
          <a:xfrm>
            <a:off x="1810512" y="3950208"/>
            <a:ext cx="37033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53657B"/>
                </a:solidFill>
              </a:rPr>
              <a:t>Qualitative experience, perception, behaviour, policy</a:t>
            </a:r>
            <a:endParaRPr lang="en-US" sz="840" dirty="0"/>
          </a:p>
        </p:txBody>
      </p:sp>
      <p:sp>
        <p:nvSpPr>
          <p:cNvPr id="24" name="Shape 21"/>
          <p:cNvSpPr/>
          <p:nvPr/>
        </p:nvSpPr>
        <p:spPr>
          <a:xfrm>
            <a:off x="6263640" y="3383280"/>
            <a:ext cx="5074920" cy="1234440"/>
          </a:xfrm>
          <a:prstGeom prst="roundRect">
            <a:avLst>
              <a:gd name="adj" fmla="val 8889"/>
            </a:avLst>
          </a:prstGeom>
          <a:solidFill>
            <a:srgbClr val="FAFCFD"/>
          </a:solidFill>
          <a:ln w="12700">
            <a:solidFill>
              <a:srgbClr val="DDE7EF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5" name="Shape 22"/>
          <p:cNvSpPr/>
          <p:nvPr/>
        </p:nvSpPr>
        <p:spPr>
          <a:xfrm>
            <a:off x="6464808" y="3611880"/>
            <a:ext cx="713232" cy="411480"/>
          </a:xfrm>
          <a:prstGeom prst="roundRect">
            <a:avLst>
              <a:gd name="adj" fmla="val 17778"/>
            </a:avLst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6" name="Text 23"/>
          <p:cNvSpPr/>
          <p:nvPr/>
        </p:nvSpPr>
        <p:spPr>
          <a:xfrm>
            <a:off x="6464808" y="3730752"/>
            <a:ext cx="713232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FINER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7342632" y="3584448"/>
            <a:ext cx="37033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30" b="1" dirty="0">
                <a:solidFill>
                  <a:srgbClr val="071F49"/>
                </a:solidFill>
              </a:rPr>
              <a:t>Feasible • Interesting • Novel • Ethical • Relevant</a:t>
            </a:r>
            <a:endParaRPr lang="en-US" sz="1030" dirty="0"/>
          </a:p>
        </p:txBody>
      </p:sp>
      <p:sp>
        <p:nvSpPr>
          <p:cNvPr id="28" name="Text 25"/>
          <p:cNvSpPr/>
          <p:nvPr/>
        </p:nvSpPr>
        <p:spPr>
          <a:xfrm>
            <a:off x="7342632" y="3950208"/>
            <a:ext cx="37033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840" dirty="0">
                <a:solidFill>
                  <a:srgbClr val="53657B"/>
                </a:solidFill>
              </a:rPr>
              <a:t>Quality check for almost any research question</a:t>
            </a:r>
            <a:endParaRPr lang="en-US" sz="840" dirty="0"/>
          </a:p>
        </p:txBody>
      </p:sp>
      <p:sp>
        <p:nvSpPr>
          <p:cNvPr id="29" name="Shape 26"/>
          <p:cNvSpPr/>
          <p:nvPr/>
        </p:nvSpPr>
        <p:spPr>
          <a:xfrm>
            <a:off x="1965960" y="5486400"/>
            <a:ext cx="8046720" cy="502920"/>
          </a:xfrm>
          <a:prstGeom prst="roundRect">
            <a:avLst>
              <a:gd name="adj" fmla="val 21818"/>
            </a:avLst>
          </a:prstGeom>
          <a:solidFill>
            <a:srgbClr val="071F49">
              <a:alpha val="92000"/>
            </a:srgbClr>
          </a:solidFill>
          <a:ln w="1397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Text 27"/>
          <p:cNvSpPr/>
          <p:nvPr/>
        </p:nvSpPr>
        <p:spPr>
          <a:xfrm>
            <a:off x="2103120" y="5605272"/>
            <a:ext cx="77724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framework does not make the research academic. Alignment makes it academic.</a:t>
            </a:r>
            <a:endParaRPr lang="en-US" sz="10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300880A1-08B2-0EA5-9A07-C43E07B7E37F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PRECISION CREATES RESEARCH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5964" y="983221"/>
            <a:ext cx="87782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broad topic is not a study. It is only the starting point.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731520" y="169164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FDECEE"/>
          </a:solidFill>
          <a:ln w="12700">
            <a:solidFill>
              <a:srgbClr val="F5CDD2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0" name="Text 7"/>
          <p:cNvSpPr/>
          <p:nvPr/>
        </p:nvSpPr>
        <p:spPr>
          <a:xfrm>
            <a:off x="960120" y="196596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F3340"/>
                </a:solidFill>
              </a:rPr>
              <a:t>WEAK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960120" y="2331720"/>
            <a:ext cx="4389120" cy="4114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does AI affect healthcare?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960120" y="306324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3657B"/>
                </a:solidFill>
              </a:rPr>
              <a:t>Too broad • no population • no outcome • no design • no boundary</a:t>
            </a:r>
            <a:endParaRPr lang="en-US" sz="900" dirty="0"/>
          </a:p>
        </p:txBody>
      </p:sp>
      <p:sp>
        <p:nvSpPr>
          <p:cNvPr id="13" name="Shape 10"/>
          <p:cNvSpPr/>
          <p:nvPr/>
        </p:nvSpPr>
        <p:spPr>
          <a:xfrm>
            <a:off x="6309360" y="1691640"/>
            <a:ext cx="5166360" cy="1965960"/>
          </a:xfrm>
          <a:prstGeom prst="roundRect">
            <a:avLst>
              <a:gd name="adj" fmla="val 5581"/>
            </a:avLst>
          </a:prstGeom>
          <a:solidFill>
            <a:srgbClr val="EAF6F0"/>
          </a:solidFill>
          <a:ln w="12700">
            <a:solidFill>
              <a:srgbClr val="CFE6D7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4" name="Text 11"/>
          <p:cNvSpPr/>
          <p:nvPr/>
        </p:nvSpPr>
        <p:spPr>
          <a:xfrm>
            <a:off x="6537960" y="1965960"/>
            <a:ext cx="10058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59447"/>
                </a:solidFill>
              </a:rPr>
              <a:t>STRONGER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6537960" y="2267712"/>
            <a:ext cx="4480560" cy="68580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Does AI-assisted triage improve diagnostic accuracy for emergency dental infections compared with standard triage?</a:t>
            </a:r>
            <a:endParaRPr lang="en-US" sz="1800" dirty="0"/>
          </a:p>
        </p:txBody>
      </p:sp>
      <p:sp>
        <p:nvSpPr>
          <p:cNvPr id="16" name="Text 13"/>
          <p:cNvSpPr/>
          <p:nvPr/>
        </p:nvSpPr>
        <p:spPr>
          <a:xfrm>
            <a:off x="6537960" y="32461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3657B"/>
                </a:solidFill>
              </a:rPr>
              <a:t>Population • intervention • comparison • outcome • context</a:t>
            </a:r>
            <a:endParaRPr lang="en-US" sz="900" dirty="0"/>
          </a:p>
        </p:txBody>
      </p:sp>
      <p:sp>
        <p:nvSpPr>
          <p:cNvPr id="17" name="Shape 14"/>
          <p:cNvSpPr/>
          <p:nvPr/>
        </p:nvSpPr>
        <p:spPr>
          <a:xfrm>
            <a:off x="1005840" y="4800600"/>
            <a:ext cx="2240280" cy="640080"/>
          </a:xfrm>
          <a:prstGeom prst="roundRect">
            <a:avLst>
              <a:gd name="adj" fmla="val 11429"/>
            </a:avLst>
          </a:prstGeom>
          <a:solidFill>
            <a:srgbClr val="F7FAFD"/>
          </a:solidFill>
          <a:ln w="12700">
            <a:solidFill>
              <a:srgbClr val="DD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Text 15"/>
          <p:cNvSpPr/>
          <p:nvPr/>
        </p:nvSpPr>
        <p:spPr>
          <a:xfrm>
            <a:off x="1097280" y="4928616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18A9D6"/>
                </a:solidFill>
              </a:rPr>
              <a:t>Population</a:t>
            </a:r>
            <a:endParaRPr lang="en-US" sz="720" dirty="0"/>
          </a:p>
        </p:txBody>
      </p:sp>
      <p:sp>
        <p:nvSpPr>
          <p:cNvPr id="19" name="Text 16"/>
          <p:cNvSpPr/>
          <p:nvPr/>
        </p:nvSpPr>
        <p:spPr>
          <a:xfrm>
            <a:off x="1097280" y="5138928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10233F"/>
                </a:solidFill>
              </a:rPr>
              <a:t>emergency dental infection cases</a:t>
            </a:r>
            <a:endParaRPr lang="en-US" sz="730" dirty="0"/>
          </a:p>
        </p:txBody>
      </p:sp>
      <p:sp>
        <p:nvSpPr>
          <p:cNvPr id="20" name="Shape 17"/>
          <p:cNvSpPr/>
          <p:nvPr/>
        </p:nvSpPr>
        <p:spPr>
          <a:xfrm>
            <a:off x="3749040" y="4800600"/>
            <a:ext cx="2240280" cy="640080"/>
          </a:xfrm>
          <a:prstGeom prst="roundRect">
            <a:avLst>
              <a:gd name="adj" fmla="val 11429"/>
            </a:avLst>
          </a:prstGeom>
          <a:solidFill>
            <a:srgbClr val="F7FAFD"/>
          </a:solidFill>
          <a:ln w="12700">
            <a:solidFill>
              <a:srgbClr val="DD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1" name="Text 18"/>
          <p:cNvSpPr/>
          <p:nvPr/>
        </p:nvSpPr>
        <p:spPr>
          <a:xfrm>
            <a:off x="3840480" y="4928616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159447"/>
                </a:solidFill>
              </a:rPr>
              <a:t>Intervention</a:t>
            </a:r>
            <a:endParaRPr lang="en-US" sz="720" dirty="0"/>
          </a:p>
        </p:txBody>
      </p:sp>
      <p:sp>
        <p:nvSpPr>
          <p:cNvPr id="22" name="Text 19"/>
          <p:cNvSpPr/>
          <p:nvPr/>
        </p:nvSpPr>
        <p:spPr>
          <a:xfrm>
            <a:off x="3840480" y="5138928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10233F"/>
                </a:solidFill>
              </a:rPr>
              <a:t>AI-assisted triage</a:t>
            </a:r>
            <a:endParaRPr lang="en-US" sz="730" dirty="0"/>
          </a:p>
        </p:txBody>
      </p:sp>
      <p:sp>
        <p:nvSpPr>
          <p:cNvPr id="23" name="Shape 20"/>
          <p:cNvSpPr/>
          <p:nvPr/>
        </p:nvSpPr>
        <p:spPr>
          <a:xfrm>
            <a:off x="6492240" y="4800600"/>
            <a:ext cx="2240280" cy="640080"/>
          </a:xfrm>
          <a:prstGeom prst="roundRect">
            <a:avLst>
              <a:gd name="adj" fmla="val 11429"/>
            </a:avLst>
          </a:prstGeom>
          <a:solidFill>
            <a:srgbClr val="F7FAFD"/>
          </a:solidFill>
          <a:ln w="12700">
            <a:solidFill>
              <a:srgbClr val="DD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4" name="Text 21"/>
          <p:cNvSpPr/>
          <p:nvPr/>
        </p:nvSpPr>
        <p:spPr>
          <a:xfrm>
            <a:off x="6583680" y="4928616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EF3340"/>
                </a:solidFill>
              </a:rPr>
              <a:t>Comparison</a:t>
            </a:r>
            <a:endParaRPr lang="en-US" sz="720" dirty="0"/>
          </a:p>
        </p:txBody>
      </p:sp>
      <p:sp>
        <p:nvSpPr>
          <p:cNvPr id="25" name="Text 22"/>
          <p:cNvSpPr/>
          <p:nvPr/>
        </p:nvSpPr>
        <p:spPr>
          <a:xfrm>
            <a:off x="6583680" y="5138928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10233F"/>
                </a:solidFill>
              </a:rPr>
              <a:t>standard triage</a:t>
            </a:r>
            <a:endParaRPr lang="en-US" sz="730" dirty="0"/>
          </a:p>
        </p:txBody>
      </p:sp>
      <p:sp>
        <p:nvSpPr>
          <p:cNvPr id="26" name="Shape 23"/>
          <p:cNvSpPr/>
          <p:nvPr/>
        </p:nvSpPr>
        <p:spPr>
          <a:xfrm>
            <a:off x="9235440" y="4800600"/>
            <a:ext cx="2240280" cy="640080"/>
          </a:xfrm>
          <a:prstGeom prst="roundRect">
            <a:avLst>
              <a:gd name="adj" fmla="val 11429"/>
            </a:avLst>
          </a:prstGeom>
          <a:solidFill>
            <a:srgbClr val="F7FAFD"/>
          </a:solidFill>
          <a:ln w="12700">
            <a:solidFill>
              <a:srgbClr val="DD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7" name="Text 24"/>
          <p:cNvSpPr/>
          <p:nvPr/>
        </p:nvSpPr>
        <p:spPr>
          <a:xfrm>
            <a:off x="9326880" y="4928616"/>
            <a:ext cx="201168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" b="1" dirty="0">
                <a:solidFill>
                  <a:srgbClr val="D6A23A"/>
                </a:solidFill>
              </a:rPr>
              <a:t>Outcome</a:t>
            </a:r>
            <a:endParaRPr lang="en-US" sz="720" dirty="0"/>
          </a:p>
        </p:txBody>
      </p:sp>
      <p:sp>
        <p:nvSpPr>
          <p:cNvPr id="28" name="Text 25"/>
          <p:cNvSpPr/>
          <p:nvPr/>
        </p:nvSpPr>
        <p:spPr>
          <a:xfrm>
            <a:off x="9326880" y="5138928"/>
            <a:ext cx="201168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730" dirty="0">
                <a:solidFill>
                  <a:srgbClr val="10233F"/>
                </a:solidFill>
              </a:rPr>
              <a:t>diagnostic accuracy</a:t>
            </a:r>
            <a:endParaRPr lang="en-US" sz="73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3F36BEF-5873-F353-AE00-70F21F472BD8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INTERDISCIPLINARY RESEARCH STARTS WITH SHARED UNCERTAINTY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93268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27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AI gives a wrong clinical recommendation, whose research question, is it?</a:t>
            </a:r>
            <a:endParaRPr lang="en-US" sz="2700" dirty="0"/>
          </a:p>
        </p:txBody>
      </p:sp>
      <p:sp>
        <p:nvSpPr>
          <p:cNvPr id="9" name="Shape 6"/>
          <p:cNvSpPr/>
          <p:nvPr/>
        </p:nvSpPr>
        <p:spPr>
          <a:xfrm>
            <a:off x="4175607" y="2468880"/>
            <a:ext cx="3840480" cy="914400"/>
          </a:xfrm>
          <a:prstGeom prst="roundRect">
            <a:avLst>
              <a:gd name="adj" fmla="val 13000"/>
            </a:avLst>
          </a:prstGeom>
          <a:solidFill>
            <a:srgbClr val="071F49"/>
          </a:solidFill>
          <a:ln w="1270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Text 7"/>
          <p:cNvSpPr/>
          <p:nvPr/>
        </p:nvSpPr>
        <p:spPr>
          <a:xfrm>
            <a:off x="4480560" y="2743200"/>
            <a:ext cx="32004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AI-assisted diagnostic error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1417320" y="1874520"/>
            <a:ext cx="4251960" cy="822960"/>
          </a:xfrm>
          <a:prstGeom prst="line">
            <a:avLst/>
          </a:prstGeom>
          <a:noFill/>
          <a:ln w="13970">
            <a:solidFill>
              <a:srgbClr val="C7D4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2" name="Shape 9"/>
          <p:cNvSpPr/>
          <p:nvPr/>
        </p:nvSpPr>
        <p:spPr>
          <a:xfrm flipV="1">
            <a:off x="1828800" y="3063240"/>
            <a:ext cx="4062069" cy="1097280"/>
          </a:xfrm>
          <a:prstGeom prst="line">
            <a:avLst/>
          </a:prstGeom>
          <a:noFill/>
          <a:ln w="13970">
            <a:solidFill>
              <a:srgbClr val="C7D4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3" name="Shape 10"/>
          <p:cNvSpPr/>
          <p:nvPr/>
        </p:nvSpPr>
        <p:spPr>
          <a:xfrm>
            <a:off x="4846320" y="5257800"/>
            <a:ext cx="1234440" cy="0"/>
          </a:xfrm>
          <a:prstGeom prst="line">
            <a:avLst/>
          </a:prstGeom>
          <a:noFill/>
          <a:ln w="13970">
            <a:solidFill>
              <a:srgbClr val="C7D4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4" name="Shape 11"/>
          <p:cNvSpPr/>
          <p:nvPr/>
        </p:nvSpPr>
        <p:spPr>
          <a:xfrm>
            <a:off x="9372600" y="4160520"/>
            <a:ext cx="0" cy="0"/>
          </a:xfrm>
          <a:prstGeom prst="line">
            <a:avLst/>
          </a:prstGeom>
          <a:noFill/>
          <a:ln w="13970">
            <a:solidFill>
              <a:srgbClr val="C7D4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5" name="Shape 12"/>
          <p:cNvSpPr/>
          <p:nvPr/>
        </p:nvSpPr>
        <p:spPr>
          <a:xfrm flipH="1">
            <a:off x="7660540" y="2057399"/>
            <a:ext cx="1712060" cy="822927"/>
          </a:xfrm>
          <a:prstGeom prst="line">
            <a:avLst/>
          </a:prstGeom>
          <a:noFill/>
          <a:ln w="13970">
            <a:solidFill>
              <a:srgbClr val="C7D4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6" name="Shape 13"/>
          <p:cNvSpPr/>
          <p:nvPr/>
        </p:nvSpPr>
        <p:spPr>
          <a:xfrm>
            <a:off x="4846319" y="1325880"/>
            <a:ext cx="1346301" cy="1280160"/>
          </a:xfrm>
          <a:prstGeom prst="line">
            <a:avLst/>
          </a:prstGeom>
          <a:noFill/>
          <a:ln w="13970">
            <a:solidFill>
              <a:srgbClr val="C7D4E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7" name="Shape 14"/>
          <p:cNvSpPr/>
          <p:nvPr/>
        </p:nvSpPr>
        <p:spPr>
          <a:xfrm>
            <a:off x="640080" y="1691640"/>
            <a:ext cx="24231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7780">
            <a:solidFill>
              <a:srgbClr val="EF3340"/>
            </a:solidFill>
            <a:prstDash val="solid"/>
          </a:ln>
          <a:effectLst>
            <a:outerShdw blurRad="12700" dist="50800" dir="2700000" algn="bl" rotWithShape="0">
              <a:srgbClr val="B6C6D2">
                <a:alpha val="13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8" name="Text 15"/>
          <p:cNvSpPr/>
          <p:nvPr/>
        </p:nvSpPr>
        <p:spPr>
          <a:xfrm>
            <a:off x="786384" y="1828800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F3340"/>
                </a:solidFill>
              </a:rPr>
              <a:t>Medicine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786384" y="2075688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patient safety</a:t>
            </a:r>
            <a:endParaRPr lang="en-US" sz="780" dirty="0"/>
          </a:p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clinical outcome</a:t>
            </a:r>
            <a:endParaRPr lang="en-US" sz="780" dirty="0"/>
          </a:p>
        </p:txBody>
      </p:sp>
      <p:sp>
        <p:nvSpPr>
          <p:cNvPr id="20" name="Shape 17"/>
          <p:cNvSpPr/>
          <p:nvPr/>
        </p:nvSpPr>
        <p:spPr>
          <a:xfrm>
            <a:off x="640080" y="3794760"/>
            <a:ext cx="24231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7780">
            <a:solidFill>
              <a:srgbClr val="D6A23A"/>
            </a:solidFill>
            <a:prstDash val="solid"/>
          </a:ln>
          <a:effectLst>
            <a:outerShdw blurRad="12700" dist="50800" dir="2700000" algn="bl" rotWithShape="0">
              <a:srgbClr val="B6C6D2">
                <a:alpha val="13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21" name="Text 18"/>
          <p:cNvSpPr/>
          <p:nvPr/>
        </p:nvSpPr>
        <p:spPr>
          <a:xfrm>
            <a:off x="786384" y="3931920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6A23A"/>
                </a:solidFill>
              </a:rPr>
              <a:t>Law</a:t>
            </a:r>
            <a:endParaRPr lang="en-US" sz="1100" dirty="0"/>
          </a:p>
        </p:txBody>
      </p:sp>
      <p:sp>
        <p:nvSpPr>
          <p:cNvPr id="22" name="Text 19"/>
          <p:cNvSpPr/>
          <p:nvPr/>
        </p:nvSpPr>
        <p:spPr>
          <a:xfrm>
            <a:off x="786384" y="4178808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liability</a:t>
            </a:r>
            <a:endParaRPr lang="en-US" sz="780" dirty="0"/>
          </a:p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consent • privacy</a:t>
            </a:r>
            <a:endParaRPr lang="en-US" sz="780" dirty="0"/>
          </a:p>
        </p:txBody>
      </p:sp>
      <p:sp>
        <p:nvSpPr>
          <p:cNvPr id="23" name="Shape 20"/>
          <p:cNvSpPr/>
          <p:nvPr/>
        </p:nvSpPr>
        <p:spPr>
          <a:xfrm>
            <a:off x="3657600" y="4892040"/>
            <a:ext cx="24231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7780">
            <a:solidFill>
              <a:srgbClr val="159447"/>
            </a:solidFill>
            <a:prstDash val="solid"/>
          </a:ln>
          <a:effectLst>
            <a:outerShdw blurRad="12700" dist="50800" dir="2700000" algn="bl" rotWithShape="0">
              <a:srgbClr val="B6C6D2">
                <a:alpha val="13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24" name="Text 21"/>
          <p:cNvSpPr/>
          <p:nvPr/>
        </p:nvSpPr>
        <p:spPr>
          <a:xfrm>
            <a:off x="3803904" y="5029200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59447"/>
                </a:solidFill>
              </a:rPr>
              <a:t>Economics</a:t>
            </a:r>
            <a:endParaRPr lang="en-US" sz="1100" dirty="0"/>
          </a:p>
        </p:txBody>
      </p:sp>
      <p:sp>
        <p:nvSpPr>
          <p:cNvPr id="25" name="Text 22"/>
          <p:cNvSpPr/>
          <p:nvPr/>
        </p:nvSpPr>
        <p:spPr>
          <a:xfrm>
            <a:off x="3803904" y="5276088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cost-effectiveness</a:t>
            </a:r>
            <a:endParaRPr lang="en-US" sz="780" dirty="0"/>
          </a:p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insurance risk</a:t>
            </a:r>
            <a:endParaRPr lang="en-US" sz="780" dirty="0"/>
          </a:p>
        </p:txBody>
      </p:sp>
      <p:sp>
        <p:nvSpPr>
          <p:cNvPr id="26" name="Shape 23"/>
          <p:cNvSpPr/>
          <p:nvPr/>
        </p:nvSpPr>
        <p:spPr>
          <a:xfrm>
            <a:off x="8183880" y="3794760"/>
            <a:ext cx="24231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7780">
            <a:solidFill>
              <a:srgbClr val="18A9D6"/>
            </a:solidFill>
            <a:prstDash val="solid"/>
          </a:ln>
          <a:effectLst>
            <a:outerShdw blurRad="12700" dist="50800" dir="2700000" algn="bl" rotWithShape="0">
              <a:srgbClr val="B6C6D2">
                <a:alpha val="13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27" name="Text 24"/>
          <p:cNvSpPr/>
          <p:nvPr/>
        </p:nvSpPr>
        <p:spPr>
          <a:xfrm>
            <a:off x="8330184" y="3931920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8A9D6"/>
                </a:solidFill>
              </a:rPr>
              <a:t>Education</a:t>
            </a:r>
            <a:endParaRPr lang="en-US" sz="1100" dirty="0"/>
          </a:p>
        </p:txBody>
      </p:sp>
      <p:sp>
        <p:nvSpPr>
          <p:cNvPr id="28" name="Text 25"/>
          <p:cNvSpPr/>
          <p:nvPr/>
        </p:nvSpPr>
        <p:spPr>
          <a:xfrm>
            <a:off x="8330184" y="4178808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training</a:t>
            </a:r>
            <a:endParaRPr lang="en-US" sz="780" dirty="0"/>
          </a:p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trust calibration</a:t>
            </a:r>
            <a:endParaRPr lang="en-US" sz="780" dirty="0"/>
          </a:p>
        </p:txBody>
      </p:sp>
      <p:sp>
        <p:nvSpPr>
          <p:cNvPr id="29" name="Shape 26"/>
          <p:cNvSpPr/>
          <p:nvPr/>
        </p:nvSpPr>
        <p:spPr>
          <a:xfrm>
            <a:off x="8183880" y="1691640"/>
            <a:ext cx="24231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7780">
            <a:solidFill>
              <a:srgbClr val="0E3265"/>
            </a:solidFill>
            <a:prstDash val="solid"/>
          </a:ln>
          <a:effectLst>
            <a:outerShdw blurRad="12700" dist="50800" dir="2700000" algn="bl" rotWithShape="0">
              <a:srgbClr val="B6C6D2">
                <a:alpha val="13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30" name="Text 27"/>
          <p:cNvSpPr/>
          <p:nvPr/>
        </p:nvSpPr>
        <p:spPr>
          <a:xfrm>
            <a:off x="8330184" y="1828800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E3265"/>
                </a:solidFill>
              </a:rPr>
              <a:t>AI / IT</a:t>
            </a:r>
            <a:endParaRPr lang="en-US" sz="1100" dirty="0"/>
          </a:p>
        </p:txBody>
      </p:sp>
      <p:sp>
        <p:nvSpPr>
          <p:cNvPr id="31" name="Text 28"/>
          <p:cNvSpPr/>
          <p:nvPr/>
        </p:nvSpPr>
        <p:spPr>
          <a:xfrm>
            <a:off x="8330184" y="2075688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model performance</a:t>
            </a:r>
            <a:endParaRPr lang="en-US" sz="780" dirty="0"/>
          </a:p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bias • explainability</a:t>
            </a:r>
            <a:endParaRPr lang="en-US" sz="780" dirty="0"/>
          </a:p>
        </p:txBody>
      </p:sp>
      <p:sp>
        <p:nvSpPr>
          <p:cNvPr id="32" name="Shape 29"/>
          <p:cNvSpPr/>
          <p:nvPr/>
        </p:nvSpPr>
        <p:spPr>
          <a:xfrm>
            <a:off x="3657600" y="1207008"/>
            <a:ext cx="2423160" cy="804672"/>
          </a:xfrm>
          <a:prstGeom prst="roundRect">
            <a:avLst>
              <a:gd name="adj" fmla="val 11364"/>
            </a:avLst>
          </a:prstGeom>
          <a:solidFill>
            <a:srgbClr val="FFFFFF"/>
          </a:solidFill>
          <a:ln w="17780">
            <a:solidFill>
              <a:srgbClr val="53657B"/>
            </a:solidFill>
            <a:prstDash val="solid"/>
          </a:ln>
          <a:effectLst>
            <a:outerShdw blurRad="12700" dist="50800" dir="2700000" algn="bl" rotWithShape="0">
              <a:srgbClr val="B6C6D2">
                <a:alpha val="13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33" name="Text 30"/>
          <p:cNvSpPr/>
          <p:nvPr/>
        </p:nvSpPr>
        <p:spPr>
          <a:xfrm>
            <a:off x="3769461" y="1362456"/>
            <a:ext cx="212140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3657B"/>
                </a:solidFill>
              </a:rPr>
              <a:t>Ethics / Policy</a:t>
            </a:r>
            <a:endParaRPr lang="en-US" sz="1100" dirty="0"/>
          </a:p>
        </p:txBody>
      </p:sp>
      <p:sp>
        <p:nvSpPr>
          <p:cNvPr id="34" name="Text 31"/>
          <p:cNvSpPr/>
          <p:nvPr/>
        </p:nvSpPr>
        <p:spPr>
          <a:xfrm>
            <a:off x="3785616" y="1628394"/>
            <a:ext cx="212140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fairness</a:t>
            </a:r>
            <a:endParaRPr lang="en-US" sz="780" dirty="0"/>
          </a:p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regulation</a:t>
            </a:r>
            <a:endParaRPr lang="en-US" sz="78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B799039-D5D9-4085-9042-9A4B7962F35C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ARCHITECTURE, NOT DECORATION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2296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research idea becomes serious when its parts align.</a:t>
            </a:r>
            <a:endParaRPr lang="en-US" sz="2900" dirty="0"/>
          </a:p>
        </p:txBody>
      </p:sp>
      <p:sp>
        <p:nvSpPr>
          <p:cNvPr id="9" name="Shape 6"/>
          <p:cNvSpPr/>
          <p:nvPr/>
        </p:nvSpPr>
        <p:spPr>
          <a:xfrm>
            <a:off x="777240" y="1600200"/>
            <a:ext cx="6537960" cy="713232"/>
          </a:xfrm>
          <a:prstGeom prst="roundRect">
            <a:avLst>
              <a:gd name="adj" fmla="val 10256"/>
            </a:avLst>
          </a:prstGeom>
          <a:solidFill>
            <a:srgbClr val="FAFCFD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Shape 7"/>
          <p:cNvSpPr/>
          <p:nvPr/>
        </p:nvSpPr>
        <p:spPr>
          <a:xfrm>
            <a:off x="777240" y="1600200"/>
            <a:ext cx="73152" cy="713232"/>
          </a:xfrm>
          <a:prstGeom prst="rect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Text 8"/>
          <p:cNvSpPr/>
          <p:nvPr/>
        </p:nvSpPr>
        <p:spPr>
          <a:xfrm>
            <a:off x="960120" y="1728216"/>
            <a:ext cx="1417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8A9D6"/>
                </a:solidFill>
              </a:rPr>
              <a:t>Research question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2423160" y="1709928"/>
            <a:ext cx="457200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233F"/>
                </a:solidFill>
              </a:rPr>
              <a:t>Does AI-assisted triage improve diagnostic accuracy compared with standard triage?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777240" y="2450592"/>
            <a:ext cx="6537960" cy="713232"/>
          </a:xfrm>
          <a:prstGeom prst="roundRect">
            <a:avLst>
              <a:gd name="adj" fmla="val 10256"/>
            </a:avLst>
          </a:prstGeom>
          <a:solidFill>
            <a:srgbClr val="FAFCFD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4" name="Shape 11"/>
          <p:cNvSpPr/>
          <p:nvPr/>
        </p:nvSpPr>
        <p:spPr>
          <a:xfrm>
            <a:off x="777240" y="2450592"/>
            <a:ext cx="73152" cy="713232"/>
          </a:xfrm>
          <a:prstGeom prst="rect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5" name="Text 12"/>
          <p:cNvSpPr/>
          <p:nvPr/>
        </p:nvSpPr>
        <p:spPr>
          <a:xfrm>
            <a:off x="960120" y="2578608"/>
            <a:ext cx="1417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59447"/>
                </a:solidFill>
              </a:rPr>
              <a:t>Objective 1</a:t>
            </a:r>
            <a:endParaRPr lang="en-US" sz="800" dirty="0"/>
          </a:p>
        </p:txBody>
      </p:sp>
      <p:sp>
        <p:nvSpPr>
          <p:cNvPr id="16" name="Text 13"/>
          <p:cNvSpPr/>
          <p:nvPr/>
        </p:nvSpPr>
        <p:spPr>
          <a:xfrm>
            <a:off x="2423160" y="2560320"/>
            <a:ext cx="457200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233F"/>
                </a:solidFill>
              </a:rPr>
              <a:t>Compare diagnostic accuracy between AI-assisted and standard triage groups.</a:t>
            </a:r>
            <a:endParaRPr lang="en-US" sz="1100" dirty="0"/>
          </a:p>
        </p:txBody>
      </p:sp>
      <p:sp>
        <p:nvSpPr>
          <p:cNvPr id="17" name="Shape 14"/>
          <p:cNvSpPr/>
          <p:nvPr/>
        </p:nvSpPr>
        <p:spPr>
          <a:xfrm>
            <a:off x="777240" y="3300984"/>
            <a:ext cx="6537960" cy="713232"/>
          </a:xfrm>
          <a:prstGeom prst="roundRect">
            <a:avLst>
              <a:gd name="adj" fmla="val 10256"/>
            </a:avLst>
          </a:prstGeom>
          <a:solidFill>
            <a:srgbClr val="FAFCFD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Shape 15"/>
          <p:cNvSpPr/>
          <p:nvPr/>
        </p:nvSpPr>
        <p:spPr>
          <a:xfrm>
            <a:off x="777240" y="3300984"/>
            <a:ext cx="73152" cy="713232"/>
          </a:xfrm>
          <a:prstGeom prst="rect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9" name="Text 16"/>
          <p:cNvSpPr/>
          <p:nvPr/>
        </p:nvSpPr>
        <p:spPr>
          <a:xfrm>
            <a:off x="960120" y="3429000"/>
            <a:ext cx="1417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6A23A"/>
                </a:solidFill>
              </a:rPr>
              <a:t>Objective 2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2423160" y="3410712"/>
            <a:ext cx="457200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233F"/>
                </a:solidFill>
              </a:rPr>
              <a:t>Assess trainee confidence and perceived trust in the AI recommendation.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777240" y="4151376"/>
            <a:ext cx="6537960" cy="713232"/>
          </a:xfrm>
          <a:prstGeom prst="roundRect">
            <a:avLst>
              <a:gd name="adj" fmla="val 10256"/>
            </a:avLst>
          </a:prstGeom>
          <a:solidFill>
            <a:srgbClr val="FAFCFD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Shape 19"/>
          <p:cNvSpPr/>
          <p:nvPr/>
        </p:nvSpPr>
        <p:spPr>
          <a:xfrm>
            <a:off x="777240" y="4151376"/>
            <a:ext cx="73152" cy="713232"/>
          </a:xfrm>
          <a:prstGeom prst="rect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3" name="Text 20"/>
          <p:cNvSpPr/>
          <p:nvPr/>
        </p:nvSpPr>
        <p:spPr>
          <a:xfrm>
            <a:off x="960120" y="4279392"/>
            <a:ext cx="141732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F3340"/>
                </a:solidFill>
              </a:rPr>
              <a:t>Hypothesis</a:t>
            </a:r>
            <a:endParaRPr lang="en-US" sz="800" dirty="0"/>
          </a:p>
        </p:txBody>
      </p:sp>
      <p:sp>
        <p:nvSpPr>
          <p:cNvPr id="24" name="Text 21"/>
          <p:cNvSpPr/>
          <p:nvPr/>
        </p:nvSpPr>
        <p:spPr>
          <a:xfrm>
            <a:off x="2423160" y="4261104"/>
            <a:ext cx="4572000" cy="310896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00" dirty="0">
                <a:solidFill>
                  <a:srgbClr val="10233F"/>
                </a:solidFill>
              </a:rPr>
              <a:t>AI assistance improves diagnostic accuracy, but explainability influences user trust.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7818120" y="1783080"/>
            <a:ext cx="3291840" cy="2468880"/>
          </a:xfrm>
          <a:prstGeom prst="roundRect">
            <a:avLst>
              <a:gd name="adj" fmla="val 4444"/>
            </a:avLst>
          </a:prstGeom>
          <a:solidFill>
            <a:srgbClr val="EAF6FB"/>
          </a:solidFill>
          <a:ln w="12700">
            <a:solidFill>
              <a:srgbClr val="D2EAF5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26" name="Text 23"/>
          <p:cNvSpPr/>
          <p:nvPr/>
        </p:nvSpPr>
        <p:spPr>
          <a:xfrm>
            <a:off x="8065008" y="2029968"/>
            <a:ext cx="2560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8A9D6"/>
                </a:solidFill>
              </a:rPr>
              <a:t>VARIABLES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8092440" y="2450592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F49"/>
                </a:solidFill>
              </a:rPr>
              <a:t>Independent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9326880" y="2450592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3657B"/>
                </a:solidFill>
              </a:rPr>
              <a:t>type of triage</a:t>
            </a:r>
            <a:endParaRPr lang="en-US" sz="1000" dirty="0"/>
          </a:p>
        </p:txBody>
      </p:sp>
      <p:sp>
        <p:nvSpPr>
          <p:cNvPr id="29" name="Text 26"/>
          <p:cNvSpPr/>
          <p:nvPr/>
        </p:nvSpPr>
        <p:spPr>
          <a:xfrm>
            <a:off x="8092440" y="2880360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F49"/>
                </a:solidFill>
              </a:rPr>
              <a:t>Dependent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9326880" y="2880360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3657B"/>
                </a:solidFill>
              </a:rPr>
              <a:t>accuracy, trust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8092440" y="3310128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F49"/>
                </a:solidFill>
              </a:rPr>
              <a:t>Confounders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9326880" y="3310128"/>
            <a:ext cx="1463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3657B"/>
                </a:solidFill>
              </a:rPr>
              <a:t>experience, case severity</a:t>
            </a:r>
            <a:endParaRPr lang="en-US" sz="1000" dirty="0"/>
          </a:p>
        </p:txBody>
      </p:sp>
      <p:sp>
        <p:nvSpPr>
          <p:cNvPr id="33" name="Shape 30"/>
          <p:cNvSpPr/>
          <p:nvPr/>
        </p:nvSpPr>
        <p:spPr>
          <a:xfrm>
            <a:off x="7818120" y="4736592"/>
            <a:ext cx="3291840" cy="594360"/>
          </a:xfrm>
          <a:prstGeom prst="roundRect">
            <a:avLst>
              <a:gd name="adj" fmla="val 18462"/>
            </a:avLst>
          </a:prstGeom>
          <a:solidFill>
            <a:srgbClr val="EF3340">
              <a:alpha val="92000"/>
            </a:srgbClr>
          </a:solidFill>
          <a:ln w="1397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4" name="Text 31"/>
          <p:cNvSpPr/>
          <p:nvPr/>
        </p:nvSpPr>
        <p:spPr>
          <a:xfrm>
            <a:off x="7955280" y="4855464"/>
            <a:ext cx="3017520" cy="4114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71F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the variables are unclear, the methodology cannot be strong.</a:t>
            </a:r>
            <a:endParaRPr lang="en-US" sz="10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2B61C035-DDE8-70BB-F8B8-3F0521ACC7CE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LITERATURE REVIEW MINDSET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2296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not collect papers. Build an evidence map.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1892808" y="2834640"/>
            <a:ext cx="731520" cy="0"/>
          </a:xfrm>
          <a:prstGeom prst="line">
            <a:avLst/>
          </a:prstGeom>
          <a:noFill/>
          <a:ln w="15240">
            <a:solidFill>
              <a:srgbClr val="BBD0D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0" name="Shape 7"/>
          <p:cNvSpPr/>
          <p:nvPr/>
        </p:nvSpPr>
        <p:spPr>
          <a:xfrm>
            <a:off x="4178808" y="2834640"/>
            <a:ext cx="731520" cy="0"/>
          </a:xfrm>
          <a:prstGeom prst="line">
            <a:avLst/>
          </a:prstGeom>
          <a:noFill/>
          <a:ln w="15240">
            <a:solidFill>
              <a:srgbClr val="BBD0D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1" name="Shape 8"/>
          <p:cNvSpPr/>
          <p:nvPr/>
        </p:nvSpPr>
        <p:spPr>
          <a:xfrm>
            <a:off x="6464808" y="2834640"/>
            <a:ext cx="731520" cy="0"/>
          </a:xfrm>
          <a:prstGeom prst="line">
            <a:avLst/>
          </a:prstGeom>
          <a:noFill/>
          <a:ln w="15240">
            <a:solidFill>
              <a:srgbClr val="BBD0D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2" name="Shape 9"/>
          <p:cNvSpPr/>
          <p:nvPr/>
        </p:nvSpPr>
        <p:spPr>
          <a:xfrm>
            <a:off x="8750808" y="2834640"/>
            <a:ext cx="731520" cy="0"/>
          </a:xfrm>
          <a:prstGeom prst="line">
            <a:avLst/>
          </a:prstGeom>
          <a:noFill/>
          <a:ln w="15240">
            <a:solidFill>
              <a:srgbClr val="BBD0D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AE"/>
          </a:p>
        </p:txBody>
      </p:sp>
      <p:sp>
        <p:nvSpPr>
          <p:cNvPr id="13" name="Shape 10"/>
          <p:cNvSpPr/>
          <p:nvPr/>
        </p:nvSpPr>
        <p:spPr>
          <a:xfrm>
            <a:off x="960120" y="2121408"/>
            <a:ext cx="749808" cy="749808"/>
          </a:xfrm>
          <a:prstGeom prst="ellipse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4" name="Text 11"/>
          <p:cNvSpPr/>
          <p:nvPr/>
        </p:nvSpPr>
        <p:spPr>
          <a:xfrm>
            <a:off x="960120" y="2368296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594360" y="306324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</a:rPr>
              <a:t>Known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548640" y="3383280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60" dirty="0">
                <a:solidFill>
                  <a:srgbClr val="53657B"/>
                </a:solidFill>
              </a:rPr>
              <a:t>what is established</a:t>
            </a:r>
            <a:endParaRPr lang="en-US" sz="760" dirty="0"/>
          </a:p>
        </p:txBody>
      </p:sp>
      <p:sp>
        <p:nvSpPr>
          <p:cNvPr id="17" name="Shape 14"/>
          <p:cNvSpPr/>
          <p:nvPr/>
        </p:nvSpPr>
        <p:spPr>
          <a:xfrm>
            <a:off x="3246120" y="2121408"/>
            <a:ext cx="749808" cy="749808"/>
          </a:xfrm>
          <a:prstGeom prst="ellipse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Text 15"/>
          <p:cNvSpPr/>
          <p:nvPr/>
        </p:nvSpPr>
        <p:spPr>
          <a:xfrm>
            <a:off x="3246120" y="2368296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9" name="Text 16"/>
          <p:cNvSpPr/>
          <p:nvPr/>
        </p:nvSpPr>
        <p:spPr>
          <a:xfrm>
            <a:off x="2880360" y="306324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</a:rPr>
              <a:t>Uncertain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2834640" y="3383280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60" dirty="0">
                <a:solidFill>
                  <a:srgbClr val="53657B"/>
                </a:solidFill>
              </a:rPr>
              <a:t>what is debated</a:t>
            </a:r>
            <a:endParaRPr lang="en-US" sz="760" dirty="0"/>
          </a:p>
        </p:txBody>
      </p:sp>
      <p:sp>
        <p:nvSpPr>
          <p:cNvPr id="21" name="Shape 18"/>
          <p:cNvSpPr/>
          <p:nvPr/>
        </p:nvSpPr>
        <p:spPr>
          <a:xfrm>
            <a:off x="5532120" y="2121408"/>
            <a:ext cx="749808" cy="749808"/>
          </a:xfrm>
          <a:prstGeom prst="ellipse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Text 19"/>
          <p:cNvSpPr/>
          <p:nvPr/>
        </p:nvSpPr>
        <p:spPr>
          <a:xfrm>
            <a:off x="5532120" y="2368296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5166360" y="306324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</a:rPr>
              <a:t>Missing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5120640" y="3383280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60" dirty="0">
                <a:solidFill>
                  <a:srgbClr val="53657B"/>
                </a:solidFill>
              </a:rPr>
              <a:t>what has not been studied</a:t>
            </a:r>
            <a:endParaRPr lang="en-US" sz="760" dirty="0"/>
          </a:p>
        </p:txBody>
      </p:sp>
      <p:sp>
        <p:nvSpPr>
          <p:cNvPr id="25" name="Shape 22"/>
          <p:cNvSpPr/>
          <p:nvPr/>
        </p:nvSpPr>
        <p:spPr>
          <a:xfrm>
            <a:off x="7818120" y="2121408"/>
            <a:ext cx="749808" cy="749808"/>
          </a:xfrm>
          <a:prstGeom prst="ellipse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6" name="Text 23"/>
          <p:cNvSpPr/>
          <p:nvPr/>
        </p:nvSpPr>
        <p:spPr>
          <a:xfrm>
            <a:off x="7818120" y="2368296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7" name="Text 24"/>
          <p:cNvSpPr/>
          <p:nvPr/>
        </p:nvSpPr>
        <p:spPr>
          <a:xfrm>
            <a:off x="7452360" y="306324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</a:rPr>
              <a:t>Method gap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7406640" y="3383280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60" dirty="0">
                <a:solidFill>
                  <a:srgbClr val="53657B"/>
                </a:solidFill>
              </a:rPr>
              <a:t>what was weakly measured</a:t>
            </a:r>
            <a:endParaRPr lang="en-US" sz="760" dirty="0"/>
          </a:p>
        </p:txBody>
      </p:sp>
      <p:sp>
        <p:nvSpPr>
          <p:cNvPr id="29" name="Shape 26"/>
          <p:cNvSpPr/>
          <p:nvPr/>
        </p:nvSpPr>
        <p:spPr>
          <a:xfrm>
            <a:off x="10104120" y="2121408"/>
            <a:ext cx="749808" cy="749808"/>
          </a:xfrm>
          <a:prstGeom prst="ellipse">
            <a:avLst/>
          </a:prstGeom>
          <a:solidFill>
            <a:srgbClr val="071F49"/>
          </a:solidFill>
          <a:ln w="1270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Text 27"/>
          <p:cNvSpPr/>
          <p:nvPr/>
        </p:nvSpPr>
        <p:spPr>
          <a:xfrm>
            <a:off x="10104120" y="2368296"/>
            <a:ext cx="749808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5</a:t>
            </a:r>
            <a:endParaRPr lang="en-US" sz="900" dirty="0"/>
          </a:p>
        </p:txBody>
      </p:sp>
      <p:sp>
        <p:nvSpPr>
          <p:cNvPr id="31" name="Text 28"/>
          <p:cNvSpPr/>
          <p:nvPr/>
        </p:nvSpPr>
        <p:spPr>
          <a:xfrm>
            <a:off x="9738360" y="3063240"/>
            <a:ext cx="15087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071F49"/>
                </a:solidFill>
              </a:rPr>
              <a:t>Your angle</a:t>
            </a:r>
            <a:endParaRPr lang="en-US" sz="1200" dirty="0"/>
          </a:p>
        </p:txBody>
      </p:sp>
      <p:sp>
        <p:nvSpPr>
          <p:cNvPr id="32" name="Text 29"/>
          <p:cNvSpPr/>
          <p:nvPr/>
        </p:nvSpPr>
        <p:spPr>
          <a:xfrm>
            <a:off x="9692640" y="3383280"/>
            <a:ext cx="1600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60" dirty="0">
                <a:solidFill>
                  <a:srgbClr val="53657B"/>
                </a:solidFill>
              </a:rPr>
              <a:t>what you add</a:t>
            </a:r>
            <a:endParaRPr lang="en-US" sz="760" dirty="0"/>
          </a:p>
        </p:txBody>
      </p:sp>
      <p:sp>
        <p:nvSpPr>
          <p:cNvPr id="33" name="Shape 30"/>
          <p:cNvSpPr/>
          <p:nvPr/>
        </p:nvSpPr>
        <p:spPr>
          <a:xfrm>
            <a:off x="1280160" y="4690872"/>
            <a:ext cx="4389120" cy="731520"/>
          </a:xfrm>
          <a:prstGeom prst="roundRect">
            <a:avLst>
              <a:gd name="adj" fmla="val 15000"/>
            </a:avLst>
          </a:prstGeom>
          <a:solidFill>
            <a:srgbClr val="FDECEE"/>
          </a:solidFill>
          <a:ln w="12700">
            <a:solidFill>
              <a:srgbClr val="F2CDD2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4" name="Text 31"/>
          <p:cNvSpPr/>
          <p:nvPr/>
        </p:nvSpPr>
        <p:spPr>
          <a:xfrm>
            <a:off x="1554480" y="4882896"/>
            <a:ext cx="1097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F3340"/>
                </a:solidFill>
              </a:rPr>
              <a:t>Weak review</a:t>
            </a:r>
            <a:endParaRPr lang="en-US" sz="800" dirty="0"/>
          </a:p>
        </p:txBody>
      </p:sp>
      <p:sp>
        <p:nvSpPr>
          <p:cNvPr id="35" name="Text 32"/>
          <p:cNvSpPr/>
          <p:nvPr/>
        </p:nvSpPr>
        <p:spPr>
          <a:xfrm>
            <a:off x="2606040" y="4882896"/>
            <a:ext cx="25603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10233F"/>
                </a:solidFill>
              </a:rPr>
              <a:t>Paper A says… Paper B says… Paper C says…</a:t>
            </a:r>
            <a:endParaRPr lang="en-US" sz="900" dirty="0"/>
          </a:p>
        </p:txBody>
      </p:sp>
      <p:sp>
        <p:nvSpPr>
          <p:cNvPr id="36" name="Shape 33"/>
          <p:cNvSpPr/>
          <p:nvPr/>
        </p:nvSpPr>
        <p:spPr>
          <a:xfrm>
            <a:off x="6400800" y="4690872"/>
            <a:ext cx="4389120" cy="731520"/>
          </a:xfrm>
          <a:prstGeom prst="roundRect">
            <a:avLst>
              <a:gd name="adj" fmla="val 15000"/>
            </a:avLst>
          </a:prstGeom>
          <a:solidFill>
            <a:srgbClr val="EAF6F0"/>
          </a:solidFill>
          <a:ln w="12700">
            <a:solidFill>
              <a:srgbClr val="D4EBD8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7" name="Text 34"/>
          <p:cNvSpPr/>
          <p:nvPr/>
        </p:nvSpPr>
        <p:spPr>
          <a:xfrm>
            <a:off x="6675120" y="4882896"/>
            <a:ext cx="1097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59447"/>
                </a:solidFill>
              </a:rPr>
              <a:t>Strong review</a:t>
            </a:r>
            <a:endParaRPr lang="en-US" sz="800" dirty="0"/>
          </a:p>
        </p:txBody>
      </p:sp>
      <p:sp>
        <p:nvSpPr>
          <p:cNvPr id="38" name="Text 35"/>
          <p:cNvSpPr/>
          <p:nvPr/>
        </p:nvSpPr>
        <p:spPr>
          <a:xfrm>
            <a:off x="7726680" y="4882896"/>
            <a:ext cx="26517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900" dirty="0">
                <a:solidFill>
                  <a:srgbClr val="10233F"/>
                </a:solidFill>
              </a:rPr>
              <a:t>Together, studies reveal a pattern, a limitation and a gap.</a:t>
            </a:r>
            <a:endParaRPr lang="en-US" sz="9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869855E-043F-D270-ABD7-03976F55C5EA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SEARCH STRATEGY BEGINS BEFORE SEARCHING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412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Keywords are the architecture of your literature review.</a:t>
            </a:r>
            <a:endParaRPr lang="en-US" sz="2900" dirty="0"/>
          </a:p>
        </p:txBody>
      </p:sp>
      <p:sp>
        <p:nvSpPr>
          <p:cNvPr id="9" name="Shape 6"/>
          <p:cNvSpPr/>
          <p:nvPr/>
        </p:nvSpPr>
        <p:spPr>
          <a:xfrm>
            <a:off x="749808" y="1691640"/>
            <a:ext cx="2487168" cy="2011680"/>
          </a:xfrm>
          <a:prstGeom prst="roundRect">
            <a:avLst>
              <a:gd name="adj" fmla="val 5455"/>
            </a:avLst>
          </a:prstGeom>
          <a:solidFill>
            <a:srgbClr val="FAFCFD"/>
          </a:solidFill>
          <a:ln w="12700">
            <a:solidFill>
              <a:srgbClr val="DCE8EF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0" name="Text 7"/>
          <p:cNvSpPr/>
          <p:nvPr/>
        </p:nvSpPr>
        <p:spPr>
          <a:xfrm>
            <a:off x="914400" y="1947672"/>
            <a:ext cx="2103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18A9D6"/>
                </a:solidFill>
              </a:rPr>
              <a:t>Concept A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914400" y="2249424"/>
            <a:ext cx="21031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AI-assisted diagnosis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14400" y="2862072"/>
            <a:ext cx="2057400" cy="4389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artificial intelligence</a:t>
            </a:r>
            <a:endParaRPr lang="en-US" sz="910" dirty="0"/>
          </a:p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machine learning</a:t>
            </a:r>
            <a:endParaRPr lang="en-US" sz="910" dirty="0"/>
          </a:p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algorithm</a:t>
            </a:r>
            <a:endParaRPr lang="en-US" sz="910" dirty="0"/>
          </a:p>
        </p:txBody>
      </p:sp>
      <p:sp>
        <p:nvSpPr>
          <p:cNvPr id="13" name="Shape 10"/>
          <p:cNvSpPr/>
          <p:nvPr/>
        </p:nvSpPr>
        <p:spPr>
          <a:xfrm>
            <a:off x="3566160" y="1691640"/>
            <a:ext cx="2487168" cy="2011680"/>
          </a:xfrm>
          <a:prstGeom prst="roundRect">
            <a:avLst>
              <a:gd name="adj" fmla="val 5455"/>
            </a:avLst>
          </a:prstGeom>
          <a:solidFill>
            <a:srgbClr val="FAFCFD"/>
          </a:solidFill>
          <a:ln w="12700">
            <a:solidFill>
              <a:srgbClr val="DCE8EF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4" name="Text 11"/>
          <p:cNvSpPr/>
          <p:nvPr/>
        </p:nvSpPr>
        <p:spPr>
          <a:xfrm>
            <a:off x="3730752" y="1947672"/>
            <a:ext cx="2103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159447"/>
                </a:solidFill>
              </a:rPr>
              <a:t>Concept B</a:t>
            </a:r>
            <a:endParaRPr lang="en-US" sz="750" dirty="0"/>
          </a:p>
        </p:txBody>
      </p:sp>
      <p:sp>
        <p:nvSpPr>
          <p:cNvPr id="15" name="Text 12"/>
          <p:cNvSpPr/>
          <p:nvPr/>
        </p:nvSpPr>
        <p:spPr>
          <a:xfrm>
            <a:off x="3730752" y="2249424"/>
            <a:ext cx="21031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clinical decision-making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3730752" y="2862072"/>
            <a:ext cx="2057400" cy="4389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triage</a:t>
            </a:r>
            <a:endParaRPr lang="en-US" sz="910" dirty="0"/>
          </a:p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diagnostic accuracy</a:t>
            </a:r>
            <a:endParaRPr lang="en-US" sz="910" dirty="0"/>
          </a:p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risk prediction</a:t>
            </a:r>
            <a:endParaRPr lang="en-US" sz="910" dirty="0"/>
          </a:p>
        </p:txBody>
      </p:sp>
      <p:sp>
        <p:nvSpPr>
          <p:cNvPr id="17" name="Shape 14"/>
          <p:cNvSpPr/>
          <p:nvPr/>
        </p:nvSpPr>
        <p:spPr>
          <a:xfrm>
            <a:off x="6382512" y="1691640"/>
            <a:ext cx="2487168" cy="2011680"/>
          </a:xfrm>
          <a:prstGeom prst="roundRect">
            <a:avLst>
              <a:gd name="adj" fmla="val 5455"/>
            </a:avLst>
          </a:prstGeom>
          <a:solidFill>
            <a:srgbClr val="FAFCFD"/>
          </a:solidFill>
          <a:ln w="12700">
            <a:solidFill>
              <a:srgbClr val="DCE8EF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8" name="Text 15"/>
          <p:cNvSpPr/>
          <p:nvPr/>
        </p:nvSpPr>
        <p:spPr>
          <a:xfrm>
            <a:off x="6547104" y="1947672"/>
            <a:ext cx="2103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</a:rPr>
              <a:t>Population / context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6547104" y="2249424"/>
            <a:ext cx="21031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students / clinicians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547104" y="2862072"/>
            <a:ext cx="2057400" cy="4389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medical students</a:t>
            </a:r>
            <a:endParaRPr lang="en-US" sz="910" dirty="0"/>
          </a:p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dental students</a:t>
            </a:r>
            <a:endParaRPr lang="en-US" sz="910" dirty="0"/>
          </a:p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residents</a:t>
            </a:r>
            <a:endParaRPr lang="en-US" sz="910" dirty="0"/>
          </a:p>
        </p:txBody>
      </p:sp>
      <p:sp>
        <p:nvSpPr>
          <p:cNvPr id="21" name="Shape 18"/>
          <p:cNvSpPr/>
          <p:nvPr/>
        </p:nvSpPr>
        <p:spPr>
          <a:xfrm>
            <a:off x="9198864" y="1691640"/>
            <a:ext cx="2487168" cy="2011680"/>
          </a:xfrm>
          <a:prstGeom prst="roundRect">
            <a:avLst>
              <a:gd name="adj" fmla="val 5455"/>
            </a:avLst>
          </a:prstGeom>
          <a:solidFill>
            <a:srgbClr val="FAFCFD"/>
          </a:solidFill>
          <a:ln w="12700">
            <a:solidFill>
              <a:srgbClr val="DCE8EF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22" name="Text 19"/>
          <p:cNvSpPr/>
          <p:nvPr/>
        </p:nvSpPr>
        <p:spPr>
          <a:xfrm>
            <a:off x="9363456" y="1947672"/>
            <a:ext cx="2103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D6A23A"/>
                </a:solidFill>
              </a:rPr>
              <a:t>Outcome</a:t>
            </a:r>
            <a:endParaRPr lang="en-US" sz="750" dirty="0"/>
          </a:p>
        </p:txBody>
      </p:sp>
      <p:sp>
        <p:nvSpPr>
          <p:cNvPr id="23" name="Text 20"/>
          <p:cNvSpPr/>
          <p:nvPr/>
        </p:nvSpPr>
        <p:spPr>
          <a:xfrm>
            <a:off x="9363456" y="2249424"/>
            <a:ext cx="21031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6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trust / performance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9363456" y="2862072"/>
            <a:ext cx="2057400" cy="43891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confidence</a:t>
            </a:r>
            <a:endParaRPr lang="en-US" sz="910" dirty="0"/>
          </a:p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error rate</a:t>
            </a:r>
            <a:endParaRPr lang="en-US" sz="910" dirty="0"/>
          </a:p>
          <a:p>
            <a:pPr marL="0" indent="0">
              <a:buNone/>
            </a:pPr>
            <a:r>
              <a:rPr lang="en-US" sz="910" dirty="0">
                <a:solidFill>
                  <a:srgbClr val="53657B"/>
                </a:solidFill>
              </a:rPr>
              <a:t>acceptance</a:t>
            </a:r>
            <a:endParaRPr lang="en-US" sz="910" dirty="0"/>
          </a:p>
        </p:txBody>
      </p:sp>
      <p:sp>
        <p:nvSpPr>
          <p:cNvPr id="25" name="Text 22"/>
          <p:cNvSpPr/>
          <p:nvPr/>
        </p:nvSpPr>
        <p:spPr>
          <a:xfrm>
            <a:off x="749808" y="4434840"/>
            <a:ext cx="23774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F3340"/>
                </a:solidFill>
              </a:rPr>
              <a:t>Boolean logic example</a:t>
            </a:r>
            <a:endParaRPr lang="en-US" sz="800" dirty="0"/>
          </a:p>
        </p:txBody>
      </p:sp>
      <p:sp>
        <p:nvSpPr>
          <p:cNvPr id="26" name="Shape 23"/>
          <p:cNvSpPr/>
          <p:nvPr/>
        </p:nvSpPr>
        <p:spPr>
          <a:xfrm>
            <a:off x="749808" y="4709160"/>
            <a:ext cx="10716768" cy="566928"/>
          </a:xfrm>
          <a:prstGeom prst="roundRect">
            <a:avLst>
              <a:gd name="adj" fmla="val 12903"/>
            </a:avLst>
          </a:prstGeom>
          <a:solidFill>
            <a:srgbClr val="F6F9FC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 lang="en-AE" dirty="0"/>
          </a:p>
        </p:txBody>
      </p:sp>
      <p:sp>
        <p:nvSpPr>
          <p:cNvPr id="27" name="Text 24"/>
          <p:cNvSpPr/>
          <p:nvPr/>
        </p:nvSpPr>
        <p:spPr>
          <a:xfrm>
            <a:off x="960120" y="4882896"/>
            <a:ext cx="1024128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10233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("artificial intelligence" OR "machine learning") AND (diagnosis OR triage) AND (trust OR confidence) AND (students OR residents)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603504" y="629107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8A9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Tip: adapt database vocabulary by field: MeSH for biomedical searches; IEEE terms for engineering/AI; legal terms for law; subject headings when available.</a:t>
            </a:r>
            <a:endParaRPr lang="en-US" sz="56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25034F5-7BED-ABCB-7CDD-CA7F0EB2AF1A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LITERATURE SEARCH IS FIELD-SENSITIVE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3210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you search determines what you can know.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731520" y="1691640"/>
            <a:ext cx="5074920" cy="731520"/>
          </a:xfrm>
          <a:prstGeom prst="roundRect">
            <a:avLst>
              <a:gd name="adj" fmla="val 100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Shape 7"/>
          <p:cNvSpPr/>
          <p:nvPr/>
        </p:nvSpPr>
        <p:spPr>
          <a:xfrm>
            <a:off x="731520" y="1691640"/>
            <a:ext cx="73152" cy="731520"/>
          </a:xfrm>
          <a:prstGeom prst="rect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Text 8"/>
          <p:cNvSpPr/>
          <p:nvPr/>
        </p:nvSpPr>
        <p:spPr>
          <a:xfrm>
            <a:off x="960120" y="1828800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F3340"/>
                </a:solidFill>
              </a:rPr>
              <a:t>Medicine / dentistry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2834640" y="1819656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10233F"/>
                </a:solidFill>
              </a:rPr>
              <a:t>PubMed • Scopus • Cochrane • ClinicalTrials.gov</a:t>
            </a:r>
            <a:endParaRPr lang="en-US" sz="850" dirty="0"/>
          </a:p>
        </p:txBody>
      </p:sp>
      <p:sp>
        <p:nvSpPr>
          <p:cNvPr id="13" name="Shape 10"/>
          <p:cNvSpPr/>
          <p:nvPr/>
        </p:nvSpPr>
        <p:spPr>
          <a:xfrm>
            <a:off x="6263640" y="1691640"/>
            <a:ext cx="5074920" cy="731520"/>
          </a:xfrm>
          <a:prstGeom prst="roundRect">
            <a:avLst>
              <a:gd name="adj" fmla="val 100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4" name="Shape 11"/>
          <p:cNvSpPr/>
          <p:nvPr/>
        </p:nvSpPr>
        <p:spPr>
          <a:xfrm>
            <a:off x="6263640" y="1691640"/>
            <a:ext cx="73152" cy="731520"/>
          </a:xfrm>
          <a:prstGeom prst="rect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5" name="Text 12"/>
          <p:cNvSpPr/>
          <p:nvPr/>
        </p:nvSpPr>
        <p:spPr>
          <a:xfrm>
            <a:off x="6492240" y="1828800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8A9D6"/>
                </a:solidFill>
              </a:rPr>
              <a:t>AI / computer science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366760" y="1819656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10233F"/>
                </a:solidFill>
              </a:rPr>
              <a:t>IEEE Xplore • ACM Digital Library • arXiv • Scopus</a:t>
            </a:r>
            <a:endParaRPr lang="en-US" sz="850" dirty="0"/>
          </a:p>
        </p:txBody>
      </p:sp>
      <p:sp>
        <p:nvSpPr>
          <p:cNvPr id="17" name="Shape 14"/>
          <p:cNvSpPr/>
          <p:nvPr/>
        </p:nvSpPr>
        <p:spPr>
          <a:xfrm>
            <a:off x="731520" y="2743200"/>
            <a:ext cx="5074920" cy="731520"/>
          </a:xfrm>
          <a:prstGeom prst="roundRect">
            <a:avLst>
              <a:gd name="adj" fmla="val 100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Shape 15"/>
          <p:cNvSpPr/>
          <p:nvPr/>
        </p:nvSpPr>
        <p:spPr>
          <a:xfrm>
            <a:off x="731520" y="2743200"/>
            <a:ext cx="73152" cy="731520"/>
          </a:xfrm>
          <a:prstGeom prst="rect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9" name="Text 16"/>
          <p:cNvSpPr/>
          <p:nvPr/>
        </p:nvSpPr>
        <p:spPr>
          <a:xfrm>
            <a:off x="960120" y="2880360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59447"/>
                </a:solidFill>
              </a:rPr>
              <a:t>Engineering / materials</a:t>
            </a:r>
            <a:endParaRPr lang="en-US" sz="1000" dirty="0"/>
          </a:p>
        </p:txBody>
      </p:sp>
      <p:sp>
        <p:nvSpPr>
          <p:cNvPr id="20" name="Text 17"/>
          <p:cNvSpPr/>
          <p:nvPr/>
        </p:nvSpPr>
        <p:spPr>
          <a:xfrm>
            <a:off x="2834640" y="2871216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10233F"/>
                </a:solidFill>
              </a:rPr>
              <a:t>Scopus • Web of Science • IEEE • ScienceDirect</a:t>
            </a:r>
            <a:endParaRPr lang="en-US" sz="850" dirty="0"/>
          </a:p>
        </p:txBody>
      </p:sp>
      <p:sp>
        <p:nvSpPr>
          <p:cNvPr id="21" name="Shape 18"/>
          <p:cNvSpPr/>
          <p:nvPr/>
        </p:nvSpPr>
        <p:spPr>
          <a:xfrm>
            <a:off x="6263640" y="2743200"/>
            <a:ext cx="5074920" cy="731520"/>
          </a:xfrm>
          <a:prstGeom prst="roundRect">
            <a:avLst>
              <a:gd name="adj" fmla="val 100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Shape 19"/>
          <p:cNvSpPr/>
          <p:nvPr/>
        </p:nvSpPr>
        <p:spPr>
          <a:xfrm>
            <a:off x="6263640" y="2743200"/>
            <a:ext cx="73152" cy="731520"/>
          </a:xfrm>
          <a:prstGeom prst="rect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3" name="Text 20"/>
          <p:cNvSpPr/>
          <p:nvPr/>
        </p:nvSpPr>
        <p:spPr>
          <a:xfrm>
            <a:off x="6492240" y="2880360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D6A23A"/>
                </a:solidFill>
              </a:rPr>
              <a:t>Education / social science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8366760" y="2871216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10233F"/>
                </a:solidFill>
              </a:rPr>
              <a:t>ERIC • PsycINFO • Scopus • Google Scholar</a:t>
            </a:r>
            <a:endParaRPr lang="en-US" sz="850" dirty="0"/>
          </a:p>
        </p:txBody>
      </p:sp>
      <p:sp>
        <p:nvSpPr>
          <p:cNvPr id="25" name="Shape 22"/>
          <p:cNvSpPr/>
          <p:nvPr/>
        </p:nvSpPr>
        <p:spPr>
          <a:xfrm>
            <a:off x="731520" y="3794760"/>
            <a:ext cx="5074920" cy="731520"/>
          </a:xfrm>
          <a:prstGeom prst="roundRect">
            <a:avLst>
              <a:gd name="adj" fmla="val 100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6" name="Shape 23"/>
          <p:cNvSpPr/>
          <p:nvPr/>
        </p:nvSpPr>
        <p:spPr>
          <a:xfrm>
            <a:off x="731520" y="3794760"/>
            <a:ext cx="73152" cy="731520"/>
          </a:xfrm>
          <a:prstGeom prst="rect">
            <a:avLst/>
          </a:prstGeom>
          <a:solidFill>
            <a:srgbClr val="0E3265"/>
          </a:solidFill>
          <a:ln w="12700">
            <a:solidFill>
              <a:srgbClr val="0E3265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7" name="Text 24"/>
          <p:cNvSpPr/>
          <p:nvPr/>
        </p:nvSpPr>
        <p:spPr>
          <a:xfrm>
            <a:off x="960120" y="3931920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E3265"/>
                </a:solidFill>
              </a:rPr>
              <a:t>Economics / business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2834640" y="3922776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10233F"/>
                </a:solidFill>
              </a:rPr>
              <a:t>EconLit • SSRN • policy databases • Scopus</a:t>
            </a:r>
            <a:endParaRPr lang="en-US" sz="850" dirty="0"/>
          </a:p>
        </p:txBody>
      </p:sp>
      <p:sp>
        <p:nvSpPr>
          <p:cNvPr id="29" name="Shape 26"/>
          <p:cNvSpPr/>
          <p:nvPr/>
        </p:nvSpPr>
        <p:spPr>
          <a:xfrm>
            <a:off x="6263640" y="3794760"/>
            <a:ext cx="5074920" cy="731520"/>
          </a:xfrm>
          <a:prstGeom prst="roundRect">
            <a:avLst>
              <a:gd name="adj" fmla="val 100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Shape 27"/>
          <p:cNvSpPr/>
          <p:nvPr/>
        </p:nvSpPr>
        <p:spPr>
          <a:xfrm>
            <a:off x="6263640" y="3794760"/>
            <a:ext cx="73152" cy="731520"/>
          </a:xfrm>
          <a:prstGeom prst="rect">
            <a:avLst/>
          </a:prstGeom>
          <a:solidFill>
            <a:srgbClr val="53657B"/>
          </a:solidFill>
          <a:ln w="12700">
            <a:solidFill>
              <a:srgbClr val="53657B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1" name="Text 28"/>
          <p:cNvSpPr/>
          <p:nvPr/>
        </p:nvSpPr>
        <p:spPr>
          <a:xfrm>
            <a:off x="6492240" y="3931920"/>
            <a:ext cx="1920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53657B"/>
                </a:solidFill>
              </a:rPr>
              <a:t>Law / regulation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8366760" y="3922776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850" dirty="0">
                <a:solidFill>
                  <a:srgbClr val="10233F"/>
                </a:solidFill>
              </a:rPr>
              <a:t>legal databases • e-qanun • court decisions • policy papers</a:t>
            </a:r>
            <a:endParaRPr lang="en-US" sz="850" dirty="0"/>
          </a:p>
        </p:txBody>
      </p:sp>
      <p:sp>
        <p:nvSpPr>
          <p:cNvPr id="33" name="Shape 30"/>
          <p:cNvSpPr/>
          <p:nvPr/>
        </p:nvSpPr>
        <p:spPr>
          <a:xfrm>
            <a:off x="1097280" y="5303520"/>
            <a:ext cx="9875520" cy="502920"/>
          </a:xfrm>
          <a:prstGeom prst="roundRect">
            <a:avLst>
              <a:gd name="adj" fmla="val 21818"/>
            </a:avLst>
          </a:prstGeom>
          <a:solidFill>
            <a:srgbClr val="071F49">
              <a:alpha val="92000"/>
            </a:srgbClr>
          </a:solidFill>
          <a:ln w="1397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4" name="Text 31"/>
          <p:cNvSpPr/>
          <p:nvPr/>
        </p:nvSpPr>
        <p:spPr>
          <a:xfrm>
            <a:off x="1234440" y="5422392"/>
            <a:ext cx="96012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literature review is not complete because you searched a lot; it is complete when your search is appropriate for the question.</a:t>
            </a:r>
            <a:endParaRPr lang="en-US" sz="10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D9494813-CA01-79BB-9D7D-1D91E6B379D7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19" grpId="0" animBg="1"/>
      <p:bldP spid="20" grpId="0" animBg="1"/>
      <p:bldP spid="23" grpId="0" animBg="1"/>
      <p:bldP spid="24" grpId="0" animBg="1"/>
      <p:bldP spid="27" grpId="0" animBg="1"/>
      <p:bldP spid="28" grpId="0" animBg="1"/>
      <p:bldP spid="31" grpId="0" animBg="1"/>
      <p:bldP spid="32" grpId="0" animBg="1"/>
      <p:bldP spid="3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8C8E2-7A19-3582-136D-450F0C3F6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latin typeface="Montserrat" pitchFamily="2" charset="77"/>
              </a:rPr>
              <a:t>Can you identify the main keywords?”</a:t>
            </a:r>
            <a:endParaRPr lang="en-AE" sz="3600" b="1" dirty="0">
              <a:latin typeface="Montserrat" pitchFamily="2" charset="77"/>
            </a:endParaRPr>
          </a:p>
        </p:txBody>
      </p:sp>
      <p:pic>
        <p:nvPicPr>
          <p:cNvPr id="5" name="Content Placeholder 4" descr="A screenshot of a document&#10;&#10;AI-generated content may be incorrect.">
            <a:extLst>
              <a:ext uri="{FF2B5EF4-FFF2-40B4-BE49-F238E27FC236}">
                <a16:creationId xmlns:a16="http://schemas.microsoft.com/office/drawing/2014/main" id="{2AC53F73-A878-5A7D-C736-A7EEB71197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6841" y="1417638"/>
            <a:ext cx="4706233" cy="51389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376474">
              <a:srgbClr val="C9A23F">
                <a:alpha val="40000"/>
              </a:srgbClr>
            </a:glow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267ED2-F8F9-2C1D-00E5-F8CD804A1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9361" y="4099034"/>
            <a:ext cx="8475798" cy="19128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C9A23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DA1555DE-4747-0C5F-6017-052F10606324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323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 ARTICLE READING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8696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275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Read titles and abstracts like a researcher, not like a reader.</a:t>
            </a:r>
            <a:endParaRPr lang="en-US" sz="2750" dirty="0"/>
          </a:p>
        </p:txBody>
      </p:sp>
      <p:sp>
        <p:nvSpPr>
          <p:cNvPr id="11" name="Shape 7"/>
          <p:cNvSpPr/>
          <p:nvPr/>
        </p:nvSpPr>
        <p:spPr>
          <a:xfrm>
            <a:off x="5989320" y="1536192"/>
            <a:ext cx="5257800" cy="475488"/>
          </a:xfrm>
          <a:prstGeom prst="roundRect">
            <a:avLst>
              <a:gd name="adj" fmla="val 11538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2" name="Text 8"/>
          <p:cNvSpPr/>
          <p:nvPr/>
        </p:nvSpPr>
        <p:spPr>
          <a:xfrm>
            <a:off x="6172200" y="1691640"/>
            <a:ext cx="11430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EF3340"/>
                </a:solidFill>
              </a:rPr>
              <a:t>Population</a:t>
            </a:r>
            <a:endParaRPr lang="en-US" sz="760" dirty="0"/>
          </a:p>
        </p:txBody>
      </p:sp>
      <p:sp>
        <p:nvSpPr>
          <p:cNvPr id="13" name="Text 9"/>
          <p:cNvSpPr/>
          <p:nvPr/>
        </p:nvSpPr>
        <p:spPr>
          <a:xfrm>
            <a:off x="7360920" y="1682496"/>
            <a:ext cx="37033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10233F"/>
                </a:solidFill>
              </a:rPr>
              <a:t>women undergoing root canal treatment</a:t>
            </a:r>
            <a:endParaRPr lang="en-US" sz="880" dirty="0"/>
          </a:p>
        </p:txBody>
      </p:sp>
      <p:sp>
        <p:nvSpPr>
          <p:cNvPr id="14" name="Shape 10"/>
          <p:cNvSpPr/>
          <p:nvPr/>
        </p:nvSpPr>
        <p:spPr>
          <a:xfrm>
            <a:off x="5989320" y="2203704"/>
            <a:ext cx="5257800" cy="475488"/>
          </a:xfrm>
          <a:prstGeom prst="roundRect">
            <a:avLst>
              <a:gd name="adj" fmla="val 11538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5" name="Text 11"/>
          <p:cNvSpPr/>
          <p:nvPr/>
        </p:nvSpPr>
        <p:spPr>
          <a:xfrm>
            <a:off x="6172200" y="2359152"/>
            <a:ext cx="11430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D6A23A"/>
                </a:solidFill>
              </a:rPr>
              <a:t>Exposure</a:t>
            </a:r>
            <a:endParaRPr lang="en-US" sz="760" dirty="0"/>
          </a:p>
        </p:txBody>
      </p:sp>
      <p:sp>
        <p:nvSpPr>
          <p:cNvPr id="16" name="Text 12"/>
          <p:cNvSpPr/>
          <p:nvPr/>
        </p:nvSpPr>
        <p:spPr>
          <a:xfrm>
            <a:off x="7360920" y="2350008"/>
            <a:ext cx="37033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10233F"/>
                </a:solidFill>
              </a:rPr>
              <a:t>menstrual-cycle phase</a:t>
            </a:r>
            <a:endParaRPr lang="en-US" sz="880" dirty="0"/>
          </a:p>
        </p:txBody>
      </p:sp>
      <p:sp>
        <p:nvSpPr>
          <p:cNvPr id="17" name="Shape 13"/>
          <p:cNvSpPr/>
          <p:nvPr/>
        </p:nvSpPr>
        <p:spPr>
          <a:xfrm>
            <a:off x="5989320" y="2871216"/>
            <a:ext cx="5257800" cy="475488"/>
          </a:xfrm>
          <a:prstGeom prst="roundRect">
            <a:avLst>
              <a:gd name="adj" fmla="val 11538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Text 14"/>
          <p:cNvSpPr/>
          <p:nvPr/>
        </p:nvSpPr>
        <p:spPr>
          <a:xfrm>
            <a:off x="6172200" y="3026664"/>
            <a:ext cx="11430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159447"/>
                </a:solidFill>
              </a:rPr>
              <a:t>Outcome</a:t>
            </a:r>
            <a:endParaRPr lang="en-US" sz="760" dirty="0"/>
          </a:p>
        </p:txBody>
      </p:sp>
      <p:sp>
        <p:nvSpPr>
          <p:cNvPr id="19" name="Text 15"/>
          <p:cNvSpPr/>
          <p:nvPr/>
        </p:nvSpPr>
        <p:spPr>
          <a:xfrm>
            <a:off x="7360920" y="3017520"/>
            <a:ext cx="37033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10233F"/>
                </a:solidFill>
              </a:rPr>
              <a:t>dental anxiety</a:t>
            </a:r>
            <a:endParaRPr lang="en-US" sz="880" dirty="0"/>
          </a:p>
        </p:txBody>
      </p:sp>
      <p:sp>
        <p:nvSpPr>
          <p:cNvPr id="20" name="Shape 16"/>
          <p:cNvSpPr/>
          <p:nvPr/>
        </p:nvSpPr>
        <p:spPr>
          <a:xfrm>
            <a:off x="5989320" y="3538728"/>
            <a:ext cx="5257800" cy="475488"/>
          </a:xfrm>
          <a:prstGeom prst="roundRect">
            <a:avLst>
              <a:gd name="adj" fmla="val 11538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1" name="Text 17"/>
          <p:cNvSpPr/>
          <p:nvPr/>
        </p:nvSpPr>
        <p:spPr>
          <a:xfrm>
            <a:off x="6172200" y="3694176"/>
            <a:ext cx="11430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18A9D6"/>
                </a:solidFill>
              </a:rPr>
              <a:t>Method</a:t>
            </a:r>
            <a:endParaRPr lang="en-US" sz="760" dirty="0"/>
          </a:p>
        </p:txBody>
      </p:sp>
      <p:sp>
        <p:nvSpPr>
          <p:cNvPr id="22" name="Text 18"/>
          <p:cNvSpPr/>
          <p:nvPr/>
        </p:nvSpPr>
        <p:spPr>
          <a:xfrm>
            <a:off x="7360920" y="3685032"/>
            <a:ext cx="37033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10233F"/>
                </a:solidFill>
              </a:rPr>
              <a:t>analytical cross-sectional study</a:t>
            </a:r>
            <a:endParaRPr lang="en-US" sz="880" dirty="0"/>
          </a:p>
        </p:txBody>
      </p:sp>
      <p:sp>
        <p:nvSpPr>
          <p:cNvPr id="23" name="Shape 19"/>
          <p:cNvSpPr/>
          <p:nvPr/>
        </p:nvSpPr>
        <p:spPr>
          <a:xfrm>
            <a:off x="5989320" y="4206240"/>
            <a:ext cx="5257800" cy="475488"/>
          </a:xfrm>
          <a:prstGeom prst="roundRect">
            <a:avLst>
              <a:gd name="adj" fmla="val 11538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4" name="Text 20"/>
          <p:cNvSpPr/>
          <p:nvPr/>
        </p:nvSpPr>
        <p:spPr>
          <a:xfrm>
            <a:off x="6172200" y="4361688"/>
            <a:ext cx="11430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60" b="1" dirty="0">
                <a:solidFill>
                  <a:srgbClr val="071F49"/>
                </a:solidFill>
              </a:rPr>
              <a:t>Gap logic</a:t>
            </a:r>
            <a:endParaRPr lang="en-US" sz="760" dirty="0"/>
          </a:p>
        </p:txBody>
      </p:sp>
      <p:sp>
        <p:nvSpPr>
          <p:cNvPr id="25" name="Text 21"/>
          <p:cNvSpPr/>
          <p:nvPr/>
        </p:nvSpPr>
        <p:spPr>
          <a:xfrm>
            <a:off x="7360920" y="4352544"/>
            <a:ext cx="37033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880" dirty="0">
                <a:solidFill>
                  <a:srgbClr val="10233F"/>
                </a:solidFill>
              </a:rPr>
              <a:t>few studies examine hormonal phase in endodontic anxiety</a:t>
            </a:r>
            <a:endParaRPr lang="en-US" sz="880" dirty="0"/>
          </a:p>
        </p:txBody>
      </p:sp>
      <p:sp>
        <p:nvSpPr>
          <p:cNvPr id="26" name="Text 22"/>
          <p:cNvSpPr/>
          <p:nvPr/>
        </p:nvSpPr>
        <p:spPr>
          <a:xfrm>
            <a:off x="603504" y="629107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8A9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article: Scientific Reports 2025, “Preoperative dental anxiety across menstrual cycle phases…”</a:t>
            </a:r>
            <a:endParaRPr lang="en-US" sz="560" dirty="0"/>
          </a:p>
        </p:txBody>
      </p:sp>
      <p:pic>
        <p:nvPicPr>
          <p:cNvPr id="28" name="Picture 27" descr="A screenshot of a medical information&#10;&#10;AI-generated content may be incorrect.">
            <a:extLst>
              <a:ext uri="{FF2B5EF4-FFF2-40B4-BE49-F238E27FC236}">
                <a16:creationId xmlns:a16="http://schemas.microsoft.com/office/drawing/2014/main" id="{BE0CA2D9-AF27-2B18-0F88-BA72930BEF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02" y="1562101"/>
            <a:ext cx="5308900" cy="4352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4CE831D3-E576-0ABC-94E5-89448B270655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LITERATURE BECOMES DATA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76809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systematic review studies the evidence itself.</a:t>
            </a:r>
            <a:endParaRPr lang="en-US" sz="3000" dirty="0"/>
          </a:p>
        </p:txBody>
      </p:sp>
      <p:pic>
        <p:nvPicPr>
          <p:cNvPr id="9" name="Image 1" descr="/mnt/data/ars_assets/ovarian_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0890" y="1874520"/>
            <a:ext cx="2075475" cy="278892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21792" y="1783080"/>
            <a:ext cx="4297680" cy="2971800"/>
          </a:xfrm>
          <a:prstGeom prst="roundRect">
            <a:avLst>
              <a:gd name="adj" fmla="val 3077"/>
            </a:avLst>
          </a:prstGeom>
          <a:solidFill>
            <a:srgbClr val="FFFFFF">
              <a:alpha val="0"/>
            </a:srgbClr>
          </a:solidFill>
          <a:ln w="15240">
            <a:solidFill>
              <a:srgbClr val="D9E8EF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Shape 7"/>
          <p:cNvSpPr/>
          <p:nvPr/>
        </p:nvSpPr>
        <p:spPr>
          <a:xfrm>
            <a:off x="5349240" y="1600200"/>
            <a:ext cx="5715000" cy="438912"/>
          </a:xfrm>
          <a:prstGeom prst="roundRect">
            <a:avLst>
              <a:gd name="adj" fmla="val 125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2" name="Text 8"/>
          <p:cNvSpPr/>
          <p:nvPr/>
        </p:nvSpPr>
        <p:spPr>
          <a:xfrm>
            <a:off x="5532120" y="1737360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18A9D6"/>
                </a:solidFill>
              </a:rPr>
              <a:t>Objective</a:t>
            </a:r>
            <a:endParaRPr lang="en-US" sz="750" dirty="0"/>
          </a:p>
        </p:txBody>
      </p:sp>
      <p:sp>
        <p:nvSpPr>
          <p:cNvPr id="13" name="Text 9"/>
          <p:cNvSpPr/>
          <p:nvPr/>
        </p:nvSpPr>
        <p:spPr>
          <a:xfrm>
            <a:off x="6629400" y="1719072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10233F"/>
                </a:solidFill>
              </a:rPr>
              <a:t>association between ovarian reserve and recurrent pregnancy loss</a:t>
            </a:r>
            <a:endParaRPr lang="en-US" sz="870" dirty="0"/>
          </a:p>
        </p:txBody>
      </p:sp>
      <p:sp>
        <p:nvSpPr>
          <p:cNvPr id="14" name="Shape 10"/>
          <p:cNvSpPr/>
          <p:nvPr/>
        </p:nvSpPr>
        <p:spPr>
          <a:xfrm>
            <a:off x="5349240" y="2240280"/>
            <a:ext cx="5715000" cy="438912"/>
          </a:xfrm>
          <a:prstGeom prst="roundRect">
            <a:avLst>
              <a:gd name="adj" fmla="val 125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5" name="Text 11"/>
          <p:cNvSpPr/>
          <p:nvPr/>
        </p:nvSpPr>
        <p:spPr>
          <a:xfrm>
            <a:off x="5532120" y="2377440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</a:rPr>
              <a:t>Design</a:t>
            </a:r>
            <a:endParaRPr lang="en-US" sz="750" dirty="0"/>
          </a:p>
        </p:txBody>
      </p:sp>
      <p:sp>
        <p:nvSpPr>
          <p:cNvPr id="16" name="Text 12"/>
          <p:cNvSpPr/>
          <p:nvPr/>
        </p:nvSpPr>
        <p:spPr>
          <a:xfrm>
            <a:off x="6629400" y="2359152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10233F"/>
                </a:solidFill>
              </a:rPr>
              <a:t>systematic review and meta-analysis</a:t>
            </a:r>
            <a:endParaRPr lang="en-US" sz="870" dirty="0"/>
          </a:p>
        </p:txBody>
      </p:sp>
      <p:sp>
        <p:nvSpPr>
          <p:cNvPr id="17" name="Shape 13"/>
          <p:cNvSpPr/>
          <p:nvPr/>
        </p:nvSpPr>
        <p:spPr>
          <a:xfrm>
            <a:off x="5349240" y="2880360"/>
            <a:ext cx="5715000" cy="438912"/>
          </a:xfrm>
          <a:prstGeom prst="roundRect">
            <a:avLst>
              <a:gd name="adj" fmla="val 125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8" name="Text 14"/>
          <p:cNvSpPr/>
          <p:nvPr/>
        </p:nvSpPr>
        <p:spPr>
          <a:xfrm>
            <a:off x="5532120" y="3017520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159447"/>
                </a:solidFill>
              </a:rPr>
              <a:t>Databases</a:t>
            </a:r>
            <a:endParaRPr lang="en-US" sz="750" dirty="0"/>
          </a:p>
        </p:txBody>
      </p:sp>
      <p:sp>
        <p:nvSpPr>
          <p:cNvPr id="19" name="Text 15"/>
          <p:cNvSpPr/>
          <p:nvPr/>
        </p:nvSpPr>
        <p:spPr>
          <a:xfrm>
            <a:off x="6629400" y="2999232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10233F"/>
                </a:solidFill>
              </a:rPr>
              <a:t>MEDLINE, EMBASE, Web of Science, Scopus</a:t>
            </a:r>
            <a:endParaRPr lang="en-US" sz="870" dirty="0"/>
          </a:p>
        </p:txBody>
      </p:sp>
      <p:sp>
        <p:nvSpPr>
          <p:cNvPr id="20" name="Shape 16"/>
          <p:cNvSpPr/>
          <p:nvPr/>
        </p:nvSpPr>
        <p:spPr>
          <a:xfrm>
            <a:off x="5349240" y="3520440"/>
            <a:ext cx="5715000" cy="438912"/>
          </a:xfrm>
          <a:prstGeom prst="roundRect">
            <a:avLst>
              <a:gd name="adj" fmla="val 125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1" name="Text 17"/>
          <p:cNvSpPr/>
          <p:nvPr/>
        </p:nvSpPr>
        <p:spPr>
          <a:xfrm>
            <a:off x="5532120" y="3657600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D6A23A"/>
                </a:solidFill>
              </a:rPr>
              <a:t>Outcome</a:t>
            </a:r>
            <a:endParaRPr lang="en-US" sz="750" dirty="0"/>
          </a:p>
        </p:txBody>
      </p:sp>
      <p:sp>
        <p:nvSpPr>
          <p:cNvPr id="22" name="Text 18"/>
          <p:cNvSpPr/>
          <p:nvPr/>
        </p:nvSpPr>
        <p:spPr>
          <a:xfrm>
            <a:off x="6629400" y="3639312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10233F"/>
                </a:solidFill>
              </a:rPr>
              <a:t>association with diminished ovarian reserve</a:t>
            </a:r>
            <a:endParaRPr lang="en-US" sz="870" dirty="0"/>
          </a:p>
        </p:txBody>
      </p:sp>
      <p:sp>
        <p:nvSpPr>
          <p:cNvPr id="23" name="Shape 19"/>
          <p:cNvSpPr/>
          <p:nvPr/>
        </p:nvSpPr>
        <p:spPr>
          <a:xfrm>
            <a:off x="5349240" y="4160520"/>
            <a:ext cx="5715000" cy="438912"/>
          </a:xfrm>
          <a:prstGeom prst="roundRect">
            <a:avLst>
              <a:gd name="adj" fmla="val 12500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4" name="Text 20"/>
          <p:cNvSpPr/>
          <p:nvPr/>
        </p:nvSpPr>
        <p:spPr>
          <a:xfrm>
            <a:off x="5532120" y="4297680"/>
            <a:ext cx="10058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071F49"/>
                </a:solidFill>
              </a:rPr>
              <a:t>Value</a:t>
            </a:r>
            <a:endParaRPr lang="en-US" sz="750" dirty="0"/>
          </a:p>
        </p:txBody>
      </p:sp>
      <p:sp>
        <p:nvSpPr>
          <p:cNvPr id="25" name="Text 21"/>
          <p:cNvSpPr/>
          <p:nvPr/>
        </p:nvSpPr>
        <p:spPr>
          <a:xfrm>
            <a:off x="6629400" y="4279392"/>
            <a:ext cx="42062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70" dirty="0">
                <a:solidFill>
                  <a:srgbClr val="10233F"/>
                </a:solidFill>
              </a:rPr>
              <a:t>turns scattered studies into a clearer evidence picture</a:t>
            </a:r>
            <a:endParaRPr lang="en-US" sz="870" dirty="0"/>
          </a:p>
        </p:txBody>
      </p:sp>
      <p:sp>
        <p:nvSpPr>
          <p:cNvPr id="26" name="Text 22"/>
          <p:cNvSpPr/>
          <p:nvPr/>
        </p:nvSpPr>
        <p:spPr>
          <a:xfrm>
            <a:off x="603504" y="629107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8A9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Example article: Fertility and Sterility 2020 systematic review/meta-analysis on diminished ovarian reserve and recurrent pregnancy loss.</a:t>
            </a:r>
            <a:endParaRPr lang="en-US" sz="56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8CA4BD81-035A-6DA4-8960-0D6A8A5DEB8F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QUALITY AND TRANSPARENCY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5953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study is stronger when its logic can be inspected.</a:t>
            </a:r>
            <a:endParaRPr lang="en-US" sz="2900" dirty="0"/>
          </a:p>
        </p:txBody>
      </p:sp>
      <p:pic>
        <p:nvPicPr>
          <p:cNvPr id="9" name="Image 1" descr="/mnt/data/ars_assets/eliferepro_p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994" y="1417320"/>
            <a:ext cx="2225733" cy="288036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731520" y="1691640"/>
            <a:ext cx="1645920" cy="1417320"/>
          </a:xfrm>
          <a:prstGeom prst="roundRect">
            <a:avLst>
              <a:gd name="adj" fmla="val 7742"/>
            </a:avLst>
          </a:prstGeom>
          <a:solidFill>
            <a:srgbClr val="FDECEE"/>
          </a:solidFill>
          <a:ln w="12700">
            <a:solidFill>
              <a:srgbClr val="F3CDD2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1" name="Text 7"/>
          <p:cNvSpPr/>
          <p:nvPr/>
        </p:nvSpPr>
        <p:spPr>
          <a:xfrm>
            <a:off x="1024128" y="196596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EF334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193</a:t>
            </a:r>
            <a:endParaRPr lang="en-US" sz="3000" dirty="0"/>
          </a:p>
        </p:txBody>
      </p:sp>
      <p:sp>
        <p:nvSpPr>
          <p:cNvPr id="12" name="Text 8"/>
          <p:cNvSpPr/>
          <p:nvPr/>
        </p:nvSpPr>
        <p:spPr>
          <a:xfrm>
            <a:off x="914400" y="2514600"/>
            <a:ext cx="1280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53657B"/>
                </a:solidFill>
              </a:rPr>
              <a:t>experiments initially targeted</a:t>
            </a:r>
            <a:endParaRPr lang="en-US" sz="820" dirty="0"/>
          </a:p>
        </p:txBody>
      </p:sp>
      <p:sp>
        <p:nvSpPr>
          <p:cNvPr id="13" name="Shape 9"/>
          <p:cNvSpPr/>
          <p:nvPr/>
        </p:nvSpPr>
        <p:spPr>
          <a:xfrm>
            <a:off x="2788920" y="1691640"/>
            <a:ext cx="1645920" cy="1417320"/>
          </a:xfrm>
          <a:prstGeom prst="roundRect">
            <a:avLst>
              <a:gd name="adj" fmla="val 7742"/>
            </a:avLst>
          </a:prstGeom>
          <a:solidFill>
            <a:srgbClr val="EAF6FB"/>
          </a:solidFill>
          <a:ln w="12700">
            <a:solidFill>
              <a:srgbClr val="CDE8F2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4" name="Text 10"/>
          <p:cNvSpPr/>
          <p:nvPr/>
        </p:nvSpPr>
        <p:spPr>
          <a:xfrm>
            <a:off x="3081528" y="196596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8A9D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</a:t>
            </a:r>
            <a:endParaRPr lang="en-US" sz="3000" dirty="0"/>
          </a:p>
        </p:txBody>
      </p:sp>
      <p:sp>
        <p:nvSpPr>
          <p:cNvPr id="15" name="Text 11"/>
          <p:cNvSpPr/>
          <p:nvPr/>
        </p:nvSpPr>
        <p:spPr>
          <a:xfrm>
            <a:off x="2944368" y="251460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53657B"/>
                </a:solidFill>
              </a:rPr>
              <a:t>experiments actually repeated</a:t>
            </a:r>
            <a:endParaRPr lang="en-US" sz="820" dirty="0"/>
          </a:p>
        </p:txBody>
      </p:sp>
      <p:sp>
        <p:nvSpPr>
          <p:cNvPr id="16" name="Shape 12"/>
          <p:cNvSpPr/>
          <p:nvPr/>
        </p:nvSpPr>
        <p:spPr>
          <a:xfrm>
            <a:off x="4846320" y="1691640"/>
            <a:ext cx="1645920" cy="1417320"/>
          </a:xfrm>
          <a:prstGeom prst="roundRect">
            <a:avLst>
              <a:gd name="adj" fmla="val 7742"/>
            </a:avLst>
          </a:prstGeom>
          <a:solidFill>
            <a:srgbClr val="EAF6F0"/>
          </a:solidFill>
          <a:ln w="12700">
            <a:solidFill>
              <a:srgbClr val="D3EBD9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7" name="Text 13"/>
          <p:cNvSpPr/>
          <p:nvPr/>
        </p:nvSpPr>
        <p:spPr>
          <a:xfrm>
            <a:off x="5138928" y="1965960"/>
            <a:ext cx="1051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944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000" dirty="0"/>
          </a:p>
        </p:txBody>
      </p:sp>
      <p:sp>
        <p:nvSpPr>
          <p:cNvPr id="18" name="Text 14"/>
          <p:cNvSpPr/>
          <p:nvPr/>
        </p:nvSpPr>
        <p:spPr>
          <a:xfrm>
            <a:off x="5010912" y="2450592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760" dirty="0">
                <a:solidFill>
                  <a:srgbClr val="53657B"/>
                </a:solidFill>
              </a:rPr>
              <a:t>had public data sufficient for effect-size / power calculations</a:t>
            </a:r>
            <a:endParaRPr lang="en-US" sz="760" dirty="0"/>
          </a:p>
        </p:txBody>
      </p:sp>
      <p:sp>
        <p:nvSpPr>
          <p:cNvPr id="19" name="Shape 15"/>
          <p:cNvSpPr/>
          <p:nvPr/>
        </p:nvSpPr>
        <p:spPr>
          <a:xfrm>
            <a:off x="1051560" y="3977640"/>
            <a:ext cx="5212080" cy="713232"/>
          </a:xfrm>
          <a:prstGeom prst="roundRect">
            <a:avLst>
              <a:gd name="adj" fmla="val 15385"/>
            </a:avLst>
          </a:prstGeom>
          <a:solidFill>
            <a:srgbClr val="071F49">
              <a:alpha val="92000"/>
            </a:srgbClr>
          </a:solidFill>
          <a:ln w="1397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0" name="Text 16"/>
          <p:cNvSpPr/>
          <p:nvPr/>
        </p:nvSpPr>
        <p:spPr>
          <a:xfrm>
            <a:off x="1188720" y="4096512"/>
            <a:ext cx="4937760" cy="53035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Research quality begins before the results: clear question, transparent methods, reproducible logic.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603504" y="629107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8A9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Errington et al., eLife 2021: Reproducibility Project in Cancer Biology; reported barriers to assessing replicability.</a:t>
            </a:r>
            <a:endParaRPr lang="en-US" sz="56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7C2A868-8531-8C9D-7A8A-D14B2F7F0E00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SCIENTIFIC MATURITY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4124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29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null result can be noise — or it can be a doorway.</a:t>
            </a:r>
            <a:endParaRPr lang="en-US" sz="2900" dirty="0"/>
          </a:p>
        </p:txBody>
      </p:sp>
      <p:sp>
        <p:nvSpPr>
          <p:cNvPr id="10" name="Shape 6"/>
          <p:cNvSpPr/>
          <p:nvPr/>
        </p:nvSpPr>
        <p:spPr>
          <a:xfrm>
            <a:off x="5486400" y="1600200"/>
            <a:ext cx="5349240" cy="914400"/>
          </a:xfrm>
          <a:prstGeom prst="roundRect">
            <a:avLst>
              <a:gd name="adj" fmla="val 12000"/>
            </a:avLst>
          </a:prstGeom>
          <a:solidFill>
            <a:srgbClr val="FDECEE"/>
          </a:solidFill>
          <a:ln w="12700">
            <a:solidFill>
              <a:srgbClr val="F2CDD2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Text 7"/>
          <p:cNvSpPr/>
          <p:nvPr/>
        </p:nvSpPr>
        <p:spPr>
          <a:xfrm>
            <a:off x="5715000" y="1874520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F3340"/>
                </a:solidFill>
              </a:rPr>
              <a:t>Expected</a:t>
            </a:r>
            <a:endParaRPr lang="en-US" sz="800" dirty="0"/>
          </a:p>
        </p:txBody>
      </p:sp>
      <p:sp>
        <p:nvSpPr>
          <p:cNvPr id="12" name="Text 8"/>
          <p:cNvSpPr/>
          <p:nvPr/>
        </p:nvSpPr>
        <p:spPr>
          <a:xfrm>
            <a:off x="6583680" y="1865376"/>
            <a:ext cx="3886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10233F"/>
                </a:solidFill>
              </a:rPr>
              <a:t>detect “aether wind” through light-speed differences</a:t>
            </a:r>
            <a:endParaRPr lang="en-US" sz="930" dirty="0"/>
          </a:p>
        </p:txBody>
      </p:sp>
      <p:sp>
        <p:nvSpPr>
          <p:cNvPr id="13" name="Shape 9"/>
          <p:cNvSpPr/>
          <p:nvPr/>
        </p:nvSpPr>
        <p:spPr>
          <a:xfrm>
            <a:off x="5486400" y="2743200"/>
            <a:ext cx="5349240" cy="914400"/>
          </a:xfrm>
          <a:prstGeom prst="roundRect">
            <a:avLst>
              <a:gd name="adj" fmla="val 12000"/>
            </a:avLst>
          </a:prstGeom>
          <a:solidFill>
            <a:srgbClr val="EAF6FB"/>
          </a:solidFill>
          <a:ln w="12700">
            <a:solidFill>
              <a:srgbClr val="CDE8F2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4" name="Text 10"/>
          <p:cNvSpPr/>
          <p:nvPr/>
        </p:nvSpPr>
        <p:spPr>
          <a:xfrm>
            <a:off x="5715000" y="3017520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8A9D6"/>
                </a:solidFill>
              </a:rPr>
              <a:t>Observed</a:t>
            </a:r>
            <a:endParaRPr lang="en-US" sz="800" dirty="0"/>
          </a:p>
        </p:txBody>
      </p:sp>
      <p:sp>
        <p:nvSpPr>
          <p:cNvPr id="15" name="Text 11"/>
          <p:cNvSpPr/>
          <p:nvPr/>
        </p:nvSpPr>
        <p:spPr>
          <a:xfrm>
            <a:off x="6583680" y="3017520"/>
            <a:ext cx="3886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10233F"/>
                </a:solidFill>
              </a:rPr>
              <a:t>no significant difference in measured speed of light</a:t>
            </a:r>
            <a:endParaRPr lang="en-US" sz="930" dirty="0"/>
          </a:p>
        </p:txBody>
      </p:sp>
      <p:sp>
        <p:nvSpPr>
          <p:cNvPr id="16" name="Shape 12"/>
          <p:cNvSpPr/>
          <p:nvPr/>
        </p:nvSpPr>
        <p:spPr>
          <a:xfrm>
            <a:off x="5486400" y="3886200"/>
            <a:ext cx="5349240" cy="914400"/>
          </a:xfrm>
          <a:prstGeom prst="roundRect">
            <a:avLst>
              <a:gd name="adj" fmla="val 12000"/>
            </a:avLst>
          </a:prstGeom>
          <a:solidFill>
            <a:srgbClr val="EAF6F0"/>
          </a:solidFill>
          <a:ln w="12700">
            <a:solidFill>
              <a:srgbClr val="D4EBD8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7" name="Text 13"/>
          <p:cNvSpPr/>
          <p:nvPr/>
        </p:nvSpPr>
        <p:spPr>
          <a:xfrm>
            <a:off x="5715000" y="4160520"/>
            <a:ext cx="10058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59447"/>
                </a:solidFill>
              </a:rPr>
              <a:t>Meaning</a:t>
            </a:r>
            <a:endParaRPr lang="en-US" sz="800" dirty="0"/>
          </a:p>
        </p:txBody>
      </p:sp>
      <p:sp>
        <p:nvSpPr>
          <p:cNvPr id="18" name="Text 14"/>
          <p:cNvSpPr/>
          <p:nvPr/>
        </p:nvSpPr>
        <p:spPr>
          <a:xfrm>
            <a:off x="6583680" y="4160520"/>
            <a:ext cx="388620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930" dirty="0">
                <a:solidFill>
                  <a:srgbClr val="10233F"/>
                </a:solidFill>
              </a:rPr>
              <a:t>negative finding pushed science to rethink assumptions</a:t>
            </a:r>
            <a:endParaRPr lang="en-US" sz="930" dirty="0"/>
          </a:p>
        </p:txBody>
      </p:sp>
      <p:sp>
        <p:nvSpPr>
          <p:cNvPr id="19" name="Shape 15"/>
          <p:cNvSpPr/>
          <p:nvPr/>
        </p:nvSpPr>
        <p:spPr>
          <a:xfrm>
            <a:off x="1097280" y="5532120"/>
            <a:ext cx="54864" cy="457200"/>
          </a:xfrm>
          <a:prstGeom prst="rect">
            <a:avLst/>
          </a:prstGeom>
          <a:solidFill>
            <a:srgbClr val="159447"/>
          </a:solidFill>
          <a:ln w="12700">
            <a:solidFill>
              <a:srgbClr val="1594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0" name="Text 16"/>
          <p:cNvSpPr/>
          <p:nvPr/>
        </p:nvSpPr>
        <p:spPr>
          <a:xfrm>
            <a:off x="1261872" y="5550408"/>
            <a:ext cx="950976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i="1" dirty="0">
                <a:solidFill>
                  <a:srgbClr val="10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Negative results are valuable when the question, design and interpretation are strong.</a:t>
            </a:r>
            <a:endParaRPr lang="en-US" sz="1600" dirty="0"/>
          </a:p>
        </p:txBody>
      </p:sp>
      <p:sp>
        <p:nvSpPr>
          <p:cNvPr id="21" name="Text 17"/>
          <p:cNvSpPr/>
          <p:nvPr/>
        </p:nvSpPr>
        <p:spPr>
          <a:xfrm>
            <a:off x="603504" y="6291072"/>
            <a:ext cx="1042416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60" dirty="0">
                <a:solidFill>
                  <a:srgbClr val="8A98A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Historical example: Michelson–Morley experiment, 1887; negative result became important evidence against aether theories.</a:t>
            </a:r>
            <a:endParaRPr lang="en-US" sz="560" dirty="0"/>
          </a:p>
        </p:txBody>
      </p:sp>
      <p:pic>
        <p:nvPicPr>
          <p:cNvPr id="23" name="Picture 2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D74DAE4-2AB5-7EA9-37F0-5C234E3FF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295" y="1692983"/>
            <a:ext cx="4504465" cy="35164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7726D843-4FD8-2E6D-0A1B-D8428B91F220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37474" y="5473106"/>
            <a:ext cx="4221126" cy="541613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r>
              <a:rPr lang="en-US" sz="2400" b="1" dirty="0">
                <a:highlight>
                  <a:srgbClr val="FFFF00"/>
                </a:highlight>
              </a:rPr>
              <a:t>Generate initial synonyms</a:t>
            </a:r>
          </a:p>
          <a:p>
            <a:endParaRPr lang="en-US" dirty="0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 SKILL: CRITICAL AI USE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9611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can accelerate searching. It cannot carry your responsibility.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822960" y="1691640"/>
            <a:ext cx="5120640" cy="2834640"/>
          </a:xfrm>
          <a:prstGeom prst="roundRect">
            <a:avLst>
              <a:gd name="adj" fmla="val 3871"/>
            </a:avLst>
          </a:prstGeom>
          <a:solidFill>
            <a:srgbClr val="EAF6F0"/>
          </a:solidFill>
          <a:ln w="12700">
            <a:solidFill>
              <a:srgbClr val="CFE6D8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 dirty="0"/>
          </a:p>
        </p:txBody>
      </p:sp>
      <p:sp>
        <p:nvSpPr>
          <p:cNvPr id="10" name="Text 7"/>
          <p:cNvSpPr/>
          <p:nvPr/>
        </p:nvSpPr>
        <p:spPr>
          <a:xfrm>
            <a:off x="1097280" y="1965960"/>
            <a:ext cx="21031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59447"/>
                </a:solidFill>
              </a:rPr>
              <a:t>USE AI TO SUPPORT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097280" y="2423160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9447"/>
                </a:solidFill>
              </a:rPr>
              <a:t>✓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459742" y="2441447"/>
            <a:ext cx="3474720" cy="4059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10233F"/>
                </a:solidFill>
              </a:rPr>
              <a:t>Generate initial synonyms</a:t>
            </a:r>
            <a:endParaRPr lang="en-US" sz="940" dirty="0"/>
          </a:p>
        </p:txBody>
      </p:sp>
      <p:sp>
        <p:nvSpPr>
          <p:cNvPr id="13" name="Text 10"/>
          <p:cNvSpPr/>
          <p:nvPr/>
        </p:nvSpPr>
        <p:spPr>
          <a:xfrm>
            <a:off x="1097280" y="2852928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9447"/>
                </a:solidFill>
              </a:rPr>
              <a:t>✓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444752" y="2871216"/>
            <a:ext cx="34747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10233F"/>
                </a:solidFill>
              </a:rPr>
              <a:t>Draft search strings</a:t>
            </a:r>
            <a:endParaRPr lang="en-US" sz="940" dirty="0"/>
          </a:p>
        </p:txBody>
      </p:sp>
      <p:sp>
        <p:nvSpPr>
          <p:cNvPr id="15" name="Text 12"/>
          <p:cNvSpPr/>
          <p:nvPr/>
        </p:nvSpPr>
        <p:spPr>
          <a:xfrm>
            <a:off x="1097280" y="3282696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9447"/>
                </a:solidFill>
              </a:rPr>
              <a:t>✓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459742" y="3300983"/>
            <a:ext cx="3474720" cy="3474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10233F"/>
                </a:solidFill>
              </a:rPr>
              <a:t>Compare abstracts</a:t>
            </a:r>
            <a:endParaRPr lang="en-US" sz="940" dirty="0"/>
          </a:p>
        </p:txBody>
      </p:sp>
      <p:sp>
        <p:nvSpPr>
          <p:cNvPr id="17" name="Text 14"/>
          <p:cNvSpPr/>
          <p:nvPr/>
        </p:nvSpPr>
        <p:spPr>
          <a:xfrm>
            <a:off x="1097280" y="3712464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59447"/>
                </a:solidFill>
              </a:rPr>
              <a:t>✓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444752" y="3730752"/>
            <a:ext cx="34747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10233F"/>
                </a:solidFill>
              </a:rPr>
              <a:t>Create tables for screening</a:t>
            </a:r>
            <a:endParaRPr lang="en-US" sz="940" dirty="0"/>
          </a:p>
        </p:txBody>
      </p:sp>
      <p:sp>
        <p:nvSpPr>
          <p:cNvPr id="19" name="Shape 16"/>
          <p:cNvSpPr/>
          <p:nvPr/>
        </p:nvSpPr>
        <p:spPr>
          <a:xfrm>
            <a:off x="6355080" y="1691640"/>
            <a:ext cx="5120640" cy="2834640"/>
          </a:xfrm>
          <a:prstGeom prst="roundRect">
            <a:avLst>
              <a:gd name="adj" fmla="val 3871"/>
            </a:avLst>
          </a:prstGeom>
          <a:solidFill>
            <a:srgbClr val="FDECEE"/>
          </a:solidFill>
          <a:ln w="12700">
            <a:solidFill>
              <a:srgbClr val="F1CDD2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20" name="Text 17"/>
          <p:cNvSpPr/>
          <p:nvPr/>
        </p:nvSpPr>
        <p:spPr>
          <a:xfrm>
            <a:off x="6629400" y="1965960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F3340"/>
                </a:solidFill>
              </a:rPr>
              <a:t>DO NOT USE AI TO SUBSTITUTE</a:t>
            </a:r>
            <a:endParaRPr lang="en-US" sz="800" dirty="0"/>
          </a:p>
        </p:txBody>
      </p:sp>
      <p:sp>
        <p:nvSpPr>
          <p:cNvPr id="21" name="Text 18"/>
          <p:cNvSpPr/>
          <p:nvPr/>
        </p:nvSpPr>
        <p:spPr>
          <a:xfrm>
            <a:off x="6629400" y="2423160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3340"/>
                </a:solidFill>
              </a:rPr>
              <a:t>×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6976872" y="2441447"/>
            <a:ext cx="3474720" cy="3749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10233F"/>
                </a:solidFill>
              </a:rPr>
              <a:t>Invent references</a:t>
            </a:r>
            <a:endParaRPr lang="en-US" sz="940" dirty="0"/>
          </a:p>
        </p:txBody>
      </p:sp>
      <p:sp>
        <p:nvSpPr>
          <p:cNvPr id="23" name="Text 20"/>
          <p:cNvSpPr/>
          <p:nvPr/>
        </p:nvSpPr>
        <p:spPr>
          <a:xfrm>
            <a:off x="6629400" y="2852928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3340"/>
                </a:solidFill>
              </a:rPr>
              <a:t>×</a:t>
            </a:r>
            <a:endParaRPr lang="en-US" sz="1200" dirty="0"/>
          </a:p>
        </p:txBody>
      </p:sp>
      <p:sp>
        <p:nvSpPr>
          <p:cNvPr id="24" name="Text 21"/>
          <p:cNvSpPr/>
          <p:nvPr/>
        </p:nvSpPr>
        <p:spPr>
          <a:xfrm>
            <a:off x="6976872" y="2871216"/>
            <a:ext cx="34747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10233F"/>
                </a:solidFill>
              </a:rPr>
              <a:t>Decide credibility alone</a:t>
            </a:r>
            <a:endParaRPr lang="en-US" sz="940" dirty="0"/>
          </a:p>
        </p:txBody>
      </p:sp>
      <p:sp>
        <p:nvSpPr>
          <p:cNvPr id="25" name="Text 22"/>
          <p:cNvSpPr/>
          <p:nvPr/>
        </p:nvSpPr>
        <p:spPr>
          <a:xfrm>
            <a:off x="6629400" y="3282696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3340"/>
                </a:solidFill>
              </a:rPr>
              <a:t>×</a:t>
            </a:r>
            <a:endParaRPr lang="en-US" sz="1200" dirty="0"/>
          </a:p>
        </p:txBody>
      </p:sp>
      <p:sp>
        <p:nvSpPr>
          <p:cNvPr id="26" name="Text 23"/>
          <p:cNvSpPr/>
          <p:nvPr/>
        </p:nvSpPr>
        <p:spPr>
          <a:xfrm>
            <a:off x="6976872" y="3300984"/>
            <a:ext cx="3474720" cy="288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10233F"/>
                </a:solidFill>
              </a:rPr>
              <a:t>Hide AI use</a:t>
            </a:r>
            <a:endParaRPr lang="en-US" sz="940" dirty="0"/>
          </a:p>
        </p:txBody>
      </p:sp>
      <p:sp>
        <p:nvSpPr>
          <p:cNvPr id="27" name="Text 24"/>
          <p:cNvSpPr/>
          <p:nvPr/>
        </p:nvSpPr>
        <p:spPr>
          <a:xfrm>
            <a:off x="6629400" y="3712464"/>
            <a:ext cx="22860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F3340"/>
                </a:solidFill>
              </a:rPr>
              <a:t>×</a:t>
            </a:r>
            <a:endParaRPr lang="en-US" sz="1200" dirty="0"/>
          </a:p>
        </p:txBody>
      </p:sp>
      <p:sp>
        <p:nvSpPr>
          <p:cNvPr id="28" name="Text 25"/>
          <p:cNvSpPr/>
          <p:nvPr/>
        </p:nvSpPr>
        <p:spPr>
          <a:xfrm>
            <a:off x="6976872" y="3730752"/>
            <a:ext cx="347472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40" dirty="0">
                <a:solidFill>
                  <a:srgbClr val="10233F"/>
                </a:solidFill>
              </a:rPr>
              <a:t>Replace human interpretation</a:t>
            </a:r>
            <a:endParaRPr lang="en-US" sz="940" dirty="0"/>
          </a:p>
        </p:txBody>
      </p:sp>
      <p:sp>
        <p:nvSpPr>
          <p:cNvPr id="29" name="Shape 26"/>
          <p:cNvSpPr/>
          <p:nvPr/>
        </p:nvSpPr>
        <p:spPr>
          <a:xfrm>
            <a:off x="1965960" y="4732020"/>
            <a:ext cx="8229600" cy="594360"/>
          </a:xfrm>
          <a:prstGeom prst="roundRect">
            <a:avLst>
              <a:gd name="adj" fmla="val 18462"/>
            </a:avLst>
          </a:prstGeom>
          <a:solidFill>
            <a:srgbClr val="071F49">
              <a:alpha val="92000"/>
            </a:srgbClr>
          </a:solidFill>
          <a:ln w="1397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Text 27"/>
          <p:cNvSpPr/>
          <p:nvPr/>
        </p:nvSpPr>
        <p:spPr>
          <a:xfrm>
            <a:off x="2103120" y="4773168"/>
            <a:ext cx="7955280" cy="41148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Rule for students: AI may suggest; you must verify, cite correctly, and disclose when required.</a:t>
            </a:r>
            <a:endParaRPr lang="en-US" sz="1000" dirty="0"/>
          </a:p>
        </p:txBody>
      </p:sp>
      <p:sp>
        <p:nvSpPr>
          <p:cNvPr id="31" name="Text 19">
            <a:extLst>
              <a:ext uri="{FF2B5EF4-FFF2-40B4-BE49-F238E27FC236}">
                <a16:creationId xmlns:a16="http://schemas.microsoft.com/office/drawing/2014/main" id="{67CAF966-203B-27BE-1762-ABE276A6A2E8}"/>
              </a:ext>
            </a:extLst>
          </p:cNvPr>
          <p:cNvSpPr/>
          <p:nvPr/>
        </p:nvSpPr>
        <p:spPr>
          <a:xfrm>
            <a:off x="7898219" y="5861780"/>
            <a:ext cx="3474720" cy="6670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0233F"/>
                </a:solidFill>
                <a:highlight>
                  <a:srgbClr val="FFFF00"/>
                </a:highlight>
              </a:rPr>
              <a:t>Invent references</a:t>
            </a:r>
            <a:endParaRPr lang="en-US" sz="2800" b="1" dirty="0">
              <a:highlight>
                <a:srgbClr val="FFFF00"/>
              </a:highlight>
            </a:endParaRPr>
          </a:p>
        </p:txBody>
      </p:sp>
      <p:sp>
        <p:nvSpPr>
          <p:cNvPr id="32" name="Text 19">
            <a:extLst>
              <a:ext uri="{FF2B5EF4-FFF2-40B4-BE49-F238E27FC236}">
                <a16:creationId xmlns:a16="http://schemas.microsoft.com/office/drawing/2014/main" id="{BCB420EC-C344-175D-6C6F-A16A098E5433}"/>
              </a:ext>
            </a:extLst>
          </p:cNvPr>
          <p:cNvSpPr/>
          <p:nvPr/>
        </p:nvSpPr>
        <p:spPr>
          <a:xfrm>
            <a:off x="4137838" y="5340641"/>
            <a:ext cx="3474720" cy="10512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800" dirty="0">
                <a:solidFill>
                  <a:srgbClr val="10233F"/>
                </a:solidFill>
                <a:highlight>
                  <a:srgbClr val="FFFF00"/>
                </a:highlight>
              </a:rPr>
              <a:t>Compare abstracts</a:t>
            </a:r>
            <a:endParaRPr lang="en-US" sz="2800" dirty="0">
              <a:highlight>
                <a:srgbClr val="FFFF00"/>
              </a:highlight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E9B5F9-C60A-7D50-93FE-FC7E8C530F69}"/>
              </a:ext>
            </a:extLst>
          </p:cNvPr>
          <p:cNvSpPr txBox="1"/>
          <p:nvPr/>
        </p:nvSpPr>
        <p:spPr>
          <a:xfrm>
            <a:off x="859536" y="5635434"/>
            <a:ext cx="267919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10233F"/>
                </a:solidFill>
                <a:highlight>
                  <a:srgbClr val="FFFF00"/>
                </a:highlight>
              </a:rPr>
              <a:t>Hide AI use</a:t>
            </a:r>
            <a:endParaRPr lang="en-US" sz="2400" b="1" dirty="0">
              <a:highlight>
                <a:srgbClr val="FFFF00"/>
              </a:highlight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2BC1979-A6A0-B390-CEF5-BC9B0EB37DB4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allAtOnce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WHERE STUDENTS CAN COLLABORATE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93268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275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best research teams do not share the same background — they share a problem.</a:t>
            </a:r>
            <a:endParaRPr lang="en-US" sz="2750" dirty="0"/>
          </a:p>
        </p:txBody>
      </p:sp>
      <p:sp>
        <p:nvSpPr>
          <p:cNvPr id="9" name="Shape 6"/>
          <p:cNvSpPr/>
          <p:nvPr/>
        </p:nvSpPr>
        <p:spPr>
          <a:xfrm>
            <a:off x="777240" y="1691640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FAFCFD"/>
          </a:solidFill>
          <a:ln w="12700">
            <a:solidFill>
              <a:srgbClr val="DF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Shape 7"/>
          <p:cNvSpPr/>
          <p:nvPr/>
        </p:nvSpPr>
        <p:spPr>
          <a:xfrm>
            <a:off x="960120" y="1883664"/>
            <a:ext cx="347472" cy="347472"/>
          </a:xfrm>
          <a:prstGeom prst="ellipse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Text 8"/>
          <p:cNvSpPr/>
          <p:nvPr/>
        </p:nvSpPr>
        <p:spPr>
          <a:xfrm>
            <a:off x="960120" y="1993392"/>
            <a:ext cx="347472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A</a:t>
            </a:r>
            <a:endParaRPr lang="en-US" sz="700" dirty="0"/>
          </a:p>
        </p:txBody>
      </p:sp>
      <p:sp>
        <p:nvSpPr>
          <p:cNvPr id="12" name="Text 9"/>
          <p:cNvSpPr/>
          <p:nvPr/>
        </p:nvSpPr>
        <p:spPr>
          <a:xfrm>
            <a:off x="1463040" y="1856232"/>
            <a:ext cx="2286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071F49"/>
                </a:solidFill>
              </a:rPr>
              <a:t>Medicine × AI × Law</a:t>
            </a:r>
            <a:endParaRPr lang="en-US" sz="980" dirty="0"/>
          </a:p>
        </p:txBody>
      </p:sp>
      <p:sp>
        <p:nvSpPr>
          <p:cNvPr id="13" name="Text 10"/>
          <p:cNvSpPr/>
          <p:nvPr/>
        </p:nvSpPr>
        <p:spPr>
          <a:xfrm>
            <a:off x="1463040" y="2121408"/>
            <a:ext cx="4023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Who is responsible when AI advice is wrong?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6355080" y="1691640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FAFCFD"/>
          </a:solidFill>
          <a:ln w="12700">
            <a:solidFill>
              <a:srgbClr val="DF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5" name="Shape 12"/>
          <p:cNvSpPr/>
          <p:nvPr/>
        </p:nvSpPr>
        <p:spPr>
          <a:xfrm>
            <a:off x="6537960" y="1883664"/>
            <a:ext cx="347472" cy="347472"/>
          </a:xfrm>
          <a:prstGeom prst="ellipse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6" name="Text 13"/>
          <p:cNvSpPr/>
          <p:nvPr/>
        </p:nvSpPr>
        <p:spPr>
          <a:xfrm>
            <a:off x="6537960" y="1993392"/>
            <a:ext cx="347472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B</a:t>
            </a:r>
            <a:endParaRPr lang="en-US" sz="700" dirty="0"/>
          </a:p>
        </p:txBody>
      </p:sp>
      <p:sp>
        <p:nvSpPr>
          <p:cNvPr id="17" name="Text 14"/>
          <p:cNvSpPr/>
          <p:nvPr/>
        </p:nvSpPr>
        <p:spPr>
          <a:xfrm>
            <a:off x="7040880" y="1856232"/>
            <a:ext cx="2286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071F49"/>
                </a:solidFill>
              </a:rPr>
              <a:t>Economics × Health</a:t>
            </a:r>
            <a:endParaRPr lang="en-US" sz="980" dirty="0"/>
          </a:p>
        </p:txBody>
      </p:sp>
      <p:sp>
        <p:nvSpPr>
          <p:cNvPr id="18" name="Text 15"/>
          <p:cNvSpPr/>
          <p:nvPr/>
        </p:nvSpPr>
        <p:spPr>
          <a:xfrm>
            <a:off x="7040880" y="2121408"/>
            <a:ext cx="4023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What is the cost of delayed diagnosis?</a:t>
            </a:r>
            <a:endParaRPr lang="en-US" sz="830" dirty="0"/>
          </a:p>
        </p:txBody>
      </p:sp>
      <p:sp>
        <p:nvSpPr>
          <p:cNvPr id="19" name="Shape 16"/>
          <p:cNvSpPr/>
          <p:nvPr/>
        </p:nvSpPr>
        <p:spPr>
          <a:xfrm>
            <a:off x="777240" y="2761488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FAFCFD"/>
          </a:solidFill>
          <a:ln w="12700">
            <a:solidFill>
              <a:srgbClr val="DF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0" name="Shape 17"/>
          <p:cNvSpPr/>
          <p:nvPr/>
        </p:nvSpPr>
        <p:spPr>
          <a:xfrm>
            <a:off x="960120" y="2953512"/>
            <a:ext cx="347472" cy="347472"/>
          </a:xfrm>
          <a:prstGeom prst="ellipse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1" name="Text 18"/>
          <p:cNvSpPr/>
          <p:nvPr/>
        </p:nvSpPr>
        <p:spPr>
          <a:xfrm>
            <a:off x="960120" y="3063240"/>
            <a:ext cx="347472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C</a:t>
            </a:r>
            <a:endParaRPr lang="en-US" sz="700" dirty="0"/>
          </a:p>
        </p:txBody>
      </p:sp>
      <p:sp>
        <p:nvSpPr>
          <p:cNvPr id="22" name="Text 19"/>
          <p:cNvSpPr/>
          <p:nvPr/>
        </p:nvSpPr>
        <p:spPr>
          <a:xfrm>
            <a:off x="1463040" y="2926080"/>
            <a:ext cx="2286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071F49"/>
                </a:solidFill>
              </a:rPr>
              <a:t>Engineering × Life sciences</a:t>
            </a:r>
            <a:endParaRPr lang="en-US" sz="980" dirty="0"/>
          </a:p>
        </p:txBody>
      </p:sp>
      <p:sp>
        <p:nvSpPr>
          <p:cNvPr id="23" name="Text 20"/>
          <p:cNvSpPr/>
          <p:nvPr/>
        </p:nvSpPr>
        <p:spPr>
          <a:xfrm>
            <a:off x="1463040" y="3191256"/>
            <a:ext cx="4023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Can a material or sensor improve safety?</a:t>
            </a:r>
            <a:endParaRPr lang="en-US" sz="830" dirty="0"/>
          </a:p>
        </p:txBody>
      </p:sp>
      <p:sp>
        <p:nvSpPr>
          <p:cNvPr id="24" name="Shape 21"/>
          <p:cNvSpPr/>
          <p:nvPr/>
        </p:nvSpPr>
        <p:spPr>
          <a:xfrm>
            <a:off x="6355080" y="2761488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FAFCFD"/>
          </a:solidFill>
          <a:ln w="12700">
            <a:solidFill>
              <a:srgbClr val="DF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5" name="Shape 22"/>
          <p:cNvSpPr/>
          <p:nvPr/>
        </p:nvSpPr>
        <p:spPr>
          <a:xfrm>
            <a:off x="6537960" y="2953512"/>
            <a:ext cx="347472" cy="347472"/>
          </a:xfrm>
          <a:prstGeom prst="ellipse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6" name="Text 23"/>
          <p:cNvSpPr/>
          <p:nvPr/>
        </p:nvSpPr>
        <p:spPr>
          <a:xfrm>
            <a:off x="6537960" y="3063240"/>
            <a:ext cx="347472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D</a:t>
            </a:r>
            <a:endParaRPr lang="en-US" sz="700" dirty="0"/>
          </a:p>
        </p:txBody>
      </p:sp>
      <p:sp>
        <p:nvSpPr>
          <p:cNvPr id="27" name="Text 24"/>
          <p:cNvSpPr/>
          <p:nvPr/>
        </p:nvSpPr>
        <p:spPr>
          <a:xfrm>
            <a:off x="7040880" y="2926080"/>
            <a:ext cx="2286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071F49"/>
                </a:solidFill>
              </a:rPr>
              <a:t>AI × Education</a:t>
            </a:r>
            <a:endParaRPr lang="en-US" sz="980" dirty="0"/>
          </a:p>
        </p:txBody>
      </p:sp>
      <p:sp>
        <p:nvSpPr>
          <p:cNvPr id="28" name="Text 25"/>
          <p:cNvSpPr/>
          <p:nvPr/>
        </p:nvSpPr>
        <p:spPr>
          <a:xfrm>
            <a:off x="7040880" y="3191256"/>
            <a:ext cx="4023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Do students over-trust AI feedback?</a:t>
            </a:r>
            <a:endParaRPr lang="en-US" sz="830" dirty="0"/>
          </a:p>
        </p:txBody>
      </p:sp>
      <p:sp>
        <p:nvSpPr>
          <p:cNvPr id="29" name="Shape 26"/>
          <p:cNvSpPr/>
          <p:nvPr/>
        </p:nvSpPr>
        <p:spPr>
          <a:xfrm>
            <a:off x="777240" y="3831336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FAFCFD"/>
          </a:solidFill>
          <a:ln w="12700">
            <a:solidFill>
              <a:srgbClr val="DF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Shape 27"/>
          <p:cNvSpPr/>
          <p:nvPr/>
        </p:nvSpPr>
        <p:spPr>
          <a:xfrm>
            <a:off x="960120" y="4023360"/>
            <a:ext cx="347472" cy="347472"/>
          </a:xfrm>
          <a:prstGeom prst="ellipse">
            <a:avLst/>
          </a:prstGeom>
          <a:solidFill>
            <a:srgbClr val="071F49"/>
          </a:solidFill>
          <a:ln w="1270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1" name="Text 28"/>
          <p:cNvSpPr/>
          <p:nvPr/>
        </p:nvSpPr>
        <p:spPr>
          <a:xfrm>
            <a:off x="960120" y="4133088"/>
            <a:ext cx="347472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E</a:t>
            </a:r>
            <a:endParaRPr lang="en-US" sz="700" dirty="0"/>
          </a:p>
        </p:txBody>
      </p:sp>
      <p:sp>
        <p:nvSpPr>
          <p:cNvPr id="32" name="Text 29"/>
          <p:cNvSpPr/>
          <p:nvPr/>
        </p:nvSpPr>
        <p:spPr>
          <a:xfrm>
            <a:off x="1463040" y="3995928"/>
            <a:ext cx="2286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071F49"/>
                </a:solidFill>
              </a:rPr>
              <a:t>Law × Data privacy</a:t>
            </a:r>
            <a:endParaRPr lang="en-US" sz="980" dirty="0"/>
          </a:p>
        </p:txBody>
      </p:sp>
      <p:sp>
        <p:nvSpPr>
          <p:cNvPr id="33" name="Text 30"/>
          <p:cNvSpPr/>
          <p:nvPr/>
        </p:nvSpPr>
        <p:spPr>
          <a:xfrm>
            <a:off x="1463040" y="4261104"/>
            <a:ext cx="4023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How should consent change with digital health?</a:t>
            </a:r>
            <a:endParaRPr lang="en-US" sz="830" dirty="0"/>
          </a:p>
        </p:txBody>
      </p:sp>
      <p:sp>
        <p:nvSpPr>
          <p:cNvPr id="34" name="Shape 31"/>
          <p:cNvSpPr/>
          <p:nvPr/>
        </p:nvSpPr>
        <p:spPr>
          <a:xfrm>
            <a:off x="6355080" y="3831336"/>
            <a:ext cx="5120640" cy="777240"/>
          </a:xfrm>
          <a:prstGeom prst="roundRect">
            <a:avLst>
              <a:gd name="adj" fmla="val 14118"/>
            </a:avLst>
          </a:prstGeom>
          <a:solidFill>
            <a:srgbClr val="FAFCFD"/>
          </a:solidFill>
          <a:ln w="12700">
            <a:solidFill>
              <a:srgbClr val="DF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5" name="Shape 32"/>
          <p:cNvSpPr/>
          <p:nvPr/>
        </p:nvSpPr>
        <p:spPr>
          <a:xfrm>
            <a:off x="6537960" y="4023360"/>
            <a:ext cx="347472" cy="347472"/>
          </a:xfrm>
          <a:prstGeom prst="ellipse">
            <a:avLst/>
          </a:prstGeom>
          <a:solidFill>
            <a:srgbClr val="53657B"/>
          </a:solidFill>
          <a:ln w="12700">
            <a:solidFill>
              <a:srgbClr val="53657B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6" name="Text 33"/>
          <p:cNvSpPr/>
          <p:nvPr/>
        </p:nvSpPr>
        <p:spPr>
          <a:xfrm>
            <a:off x="6537960" y="4133088"/>
            <a:ext cx="347472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" b="1" dirty="0">
                <a:solidFill>
                  <a:srgbClr val="FFFFFF"/>
                </a:solidFill>
              </a:rPr>
              <a:t>F</a:t>
            </a:r>
            <a:endParaRPr lang="en-US" sz="700" dirty="0"/>
          </a:p>
        </p:txBody>
      </p:sp>
      <p:sp>
        <p:nvSpPr>
          <p:cNvPr id="37" name="Text 34"/>
          <p:cNvSpPr/>
          <p:nvPr/>
        </p:nvSpPr>
        <p:spPr>
          <a:xfrm>
            <a:off x="7040880" y="3995928"/>
            <a:ext cx="2286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071F49"/>
                </a:solidFill>
              </a:rPr>
              <a:t>Business × Sustainability</a:t>
            </a:r>
            <a:endParaRPr lang="en-US" sz="980" dirty="0"/>
          </a:p>
        </p:txBody>
      </p:sp>
      <p:sp>
        <p:nvSpPr>
          <p:cNvPr id="38" name="Text 35"/>
          <p:cNvSpPr/>
          <p:nvPr/>
        </p:nvSpPr>
        <p:spPr>
          <a:xfrm>
            <a:off x="7040880" y="4261104"/>
            <a:ext cx="4023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Can research innovation scale responsibly?</a:t>
            </a:r>
            <a:endParaRPr lang="en-US" sz="830" dirty="0"/>
          </a:p>
        </p:txBody>
      </p:sp>
      <p:sp>
        <p:nvSpPr>
          <p:cNvPr id="39" name="Shape 36"/>
          <p:cNvSpPr/>
          <p:nvPr/>
        </p:nvSpPr>
        <p:spPr>
          <a:xfrm>
            <a:off x="1234440" y="5349240"/>
            <a:ext cx="9509760" cy="475488"/>
          </a:xfrm>
          <a:prstGeom prst="roundRect">
            <a:avLst>
              <a:gd name="adj" fmla="val 23077"/>
            </a:avLst>
          </a:prstGeom>
          <a:solidFill>
            <a:srgbClr val="159447">
              <a:alpha val="92000"/>
            </a:srgbClr>
          </a:solidFill>
          <a:ln w="1397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0" name="Text 37"/>
          <p:cNvSpPr/>
          <p:nvPr/>
        </p:nvSpPr>
        <p:spPr>
          <a:xfrm>
            <a:off x="1371600" y="5468112"/>
            <a:ext cx="9235440" cy="29260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71F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Interdisciplinary research begins when one question requires several kinds of evidence.</a:t>
            </a:r>
            <a:endParaRPr lang="en-US" sz="10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C8446CFF-9C34-F601-4EEC-EAAE17A45ED7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INTERACTIVE RESEARCH LABORATORY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813816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 minutes: turn a topic into a research concept.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777240" y="1645920"/>
            <a:ext cx="3337560" cy="1234440"/>
          </a:xfrm>
          <a:prstGeom prst="roundRect">
            <a:avLst>
              <a:gd name="adj" fmla="val 8889"/>
            </a:avLst>
          </a:prstGeom>
          <a:solidFill>
            <a:srgbClr val="EAF6FB"/>
          </a:solidFill>
          <a:ln w="12700">
            <a:solidFill>
              <a:srgbClr val="BDE2F1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0" name="Text 7"/>
          <p:cNvSpPr/>
          <p:nvPr/>
        </p:nvSpPr>
        <p:spPr>
          <a:xfrm>
            <a:off x="941832" y="1874520"/>
            <a:ext cx="822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8A9D6"/>
                </a:solidFill>
              </a:rPr>
              <a:t>Topic 1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941832" y="2130552"/>
            <a:ext cx="28346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AI-assisted diagnosis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941832" y="2505456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Possible partner: law, IT, medicine</a:t>
            </a:r>
            <a:endParaRPr lang="en-US" sz="830" dirty="0"/>
          </a:p>
        </p:txBody>
      </p:sp>
      <p:sp>
        <p:nvSpPr>
          <p:cNvPr id="13" name="Shape 10"/>
          <p:cNvSpPr/>
          <p:nvPr/>
        </p:nvSpPr>
        <p:spPr>
          <a:xfrm>
            <a:off x="4526280" y="1645920"/>
            <a:ext cx="3337560" cy="1234440"/>
          </a:xfrm>
          <a:prstGeom prst="roundRect">
            <a:avLst>
              <a:gd name="adj" fmla="val 8889"/>
            </a:avLst>
          </a:prstGeom>
          <a:solidFill>
            <a:srgbClr val="FDECEE"/>
          </a:solidFill>
          <a:ln w="12700">
            <a:solidFill>
              <a:srgbClr val="F2CDD2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4" name="Text 11"/>
          <p:cNvSpPr/>
          <p:nvPr/>
        </p:nvSpPr>
        <p:spPr>
          <a:xfrm>
            <a:off x="4690872" y="1874520"/>
            <a:ext cx="822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F3340"/>
                </a:solidFill>
              </a:rPr>
              <a:t>Topic 2</a:t>
            </a:r>
            <a:endParaRPr lang="en-US" sz="800" dirty="0"/>
          </a:p>
        </p:txBody>
      </p:sp>
      <p:sp>
        <p:nvSpPr>
          <p:cNvPr id="15" name="Text 12"/>
          <p:cNvSpPr/>
          <p:nvPr/>
        </p:nvSpPr>
        <p:spPr>
          <a:xfrm>
            <a:off x="4690872" y="2130552"/>
            <a:ext cx="28346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Student trust in AI feedback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690872" y="2423160"/>
            <a:ext cx="2834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Possible partner: education, psychology, AI</a:t>
            </a:r>
            <a:endParaRPr lang="en-US" sz="830" dirty="0"/>
          </a:p>
        </p:txBody>
      </p:sp>
      <p:sp>
        <p:nvSpPr>
          <p:cNvPr id="17" name="Shape 14"/>
          <p:cNvSpPr/>
          <p:nvPr/>
        </p:nvSpPr>
        <p:spPr>
          <a:xfrm>
            <a:off x="8275320" y="1645920"/>
            <a:ext cx="3337560" cy="1234440"/>
          </a:xfrm>
          <a:prstGeom prst="roundRect">
            <a:avLst>
              <a:gd name="adj" fmla="val 8889"/>
            </a:avLst>
          </a:prstGeom>
          <a:solidFill>
            <a:srgbClr val="EAF6F0"/>
          </a:solidFill>
          <a:ln w="12700">
            <a:solidFill>
              <a:srgbClr val="CFE6D8"/>
            </a:solidFill>
            <a:prstDash val="solid"/>
          </a:ln>
          <a:effectLst>
            <a:outerShdw blurRad="19050" dist="50800" dir="2700000" algn="bl" rotWithShape="0">
              <a:srgbClr val="BFCBD8">
                <a:alpha val="17000"/>
              </a:srgbClr>
            </a:outerShdw>
          </a:effectLst>
        </p:spPr>
        <p:txBody>
          <a:bodyPr/>
          <a:lstStyle/>
          <a:p>
            <a:endParaRPr lang="en-AE"/>
          </a:p>
        </p:txBody>
      </p:sp>
      <p:sp>
        <p:nvSpPr>
          <p:cNvPr id="18" name="Text 15"/>
          <p:cNvSpPr/>
          <p:nvPr/>
        </p:nvSpPr>
        <p:spPr>
          <a:xfrm>
            <a:off x="8439912" y="1874520"/>
            <a:ext cx="822960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59447"/>
                </a:solidFill>
              </a:rPr>
              <a:t>Topic 3</a:t>
            </a:r>
            <a:endParaRPr lang="en-US" sz="800" dirty="0"/>
          </a:p>
        </p:txBody>
      </p:sp>
      <p:sp>
        <p:nvSpPr>
          <p:cNvPr id="19" name="Text 16"/>
          <p:cNvSpPr/>
          <p:nvPr/>
        </p:nvSpPr>
        <p:spPr>
          <a:xfrm>
            <a:off x="8439912" y="2130552"/>
            <a:ext cx="283464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Sustainable medical materials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8439912" y="2496312"/>
            <a:ext cx="2834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Possible partner: engineering, chemistry, economics</a:t>
            </a:r>
            <a:endParaRPr lang="en-US" sz="830" dirty="0"/>
          </a:p>
        </p:txBody>
      </p:sp>
      <p:sp>
        <p:nvSpPr>
          <p:cNvPr id="21" name="Shape 18"/>
          <p:cNvSpPr/>
          <p:nvPr/>
        </p:nvSpPr>
        <p:spPr>
          <a:xfrm>
            <a:off x="960120" y="3977640"/>
            <a:ext cx="502920" cy="502920"/>
          </a:xfrm>
          <a:prstGeom prst="ellipse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Text 19"/>
          <p:cNvSpPr/>
          <p:nvPr/>
        </p:nvSpPr>
        <p:spPr>
          <a:xfrm>
            <a:off x="960120" y="4151376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1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1618488" y="401421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F49"/>
                </a:solidFill>
              </a:rPr>
              <a:t>Problem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1618488" y="4279392"/>
            <a:ext cx="1463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What matters?</a:t>
            </a:r>
            <a:endParaRPr lang="en-US" sz="780" dirty="0"/>
          </a:p>
        </p:txBody>
      </p:sp>
      <p:sp>
        <p:nvSpPr>
          <p:cNvPr id="25" name="Shape 22"/>
          <p:cNvSpPr/>
          <p:nvPr/>
        </p:nvSpPr>
        <p:spPr>
          <a:xfrm>
            <a:off x="3749040" y="3977640"/>
            <a:ext cx="502920" cy="502920"/>
          </a:xfrm>
          <a:prstGeom prst="ellipse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6" name="Text 23"/>
          <p:cNvSpPr/>
          <p:nvPr/>
        </p:nvSpPr>
        <p:spPr>
          <a:xfrm>
            <a:off x="3749040" y="4151376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2</a:t>
            </a:r>
            <a:endParaRPr lang="en-US" sz="800" dirty="0"/>
          </a:p>
        </p:txBody>
      </p:sp>
      <p:sp>
        <p:nvSpPr>
          <p:cNvPr id="27" name="Text 24"/>
          <p:cNvSpPr/>
          <p:nvPr/>
        </p:nvSpPr>
        <p:spPr>
          <a:xfrm>
            <a:off x="4407408" y="401421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F49"/>
                </a:solidFill>
              </a:rPr>
              <a:t>Question</a:t>
            </a:r>
            <a:endParaRPr lang="en-US" sz="1000" dirty="0"/>
          </a:p>
        </p:txBody>
      </p:sp>
      <p:sp>
        <p:nvSpPr>
          <p:cNvPr id="28" name="Text 25"/>
          <p:cNvSpPr/>
          <p:nvPr/>
        </p:nvSpPr>
        <p:spPr>
          <a:xfrm>
            <a:off x="4407408" y="4279392"/>
            <a:ext cx="1463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What can be answered?</a:t>
            </a:r>
            <a:endParaRPr lang="en-US" sz="780" dirty="0"/>
          </a:p>
        </p:txBody>
      </p:sp>
      <p:sp>
        <p:nvSpPr>
          <p:cNvPr id="29" name="Shape 26"/>
          <p:cNvSpPr/>
          <p:nvPr/>
        </p:nvSpPr>
        <p:spPr>
          <a:xfrm>
            <a:off x="6537960" y="3977640"/>
            <a:ext cx="502920" cy="502920"/>
          </a:xfrm>
          <a:prstGeom prst="ellipse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Text 27"/>
          <p:cNvSpPr/>
          <p:nvPr/>
        </p:nvSpPr>
        <p:spPr>
          <a:xfrm>
            <a:off x="6537960" y="4151376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3</a:t>
            </a:r>
            <a:endParaRPr lang="en-US" sz="800" dirty="0"/>
          </a:p>
        </p:txBody>
      </p:sp>
      <p:sp>
        <p:nvSpPr>
          <p:cNvPr id="31" name="Text 28"/>
          <p:cNvSpPr/>
          <p:nvPr/>
        </p:nvSpPr>
        <p:spPr>
          <a:xfrm>
            <a:off x="7196328" y="401421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F49"/>
                </a:solidFill>
              </a:rPr>
              <a:t>Keywords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7196328" y="4279392"/>
            <a:ext cx="1463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How will you search?</a:t>
            </a:r>
            <a:endParaRPr lang="en-US" sz="780" dirty="0"/>
          </a:p>
        </p:txBody>
      </p:sp>
      <p:sp>
        <p:nvSpPr>
          <p:cNvPr id="33" name="Shape 30"/>
          <p:cNvSpPr/>
          <p:nvPr/>
        </p:nvSpPr>
        <p:spPr>
          <a:xfrm>
            <a:off x="9326880" y="3977640"/>
            <a:ext cx="502920" cy="502920"/>
          </a:xfrm>
          <a:prstGeom prst="ellipse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4" name="Text 31"/>
          <p:cNvSpPr/>
          <p:nvPr/>
        </p:nvSpPr>
        <p:spPr>
          <a:xfrm>
            <a:off x="9326880" y="4151376"/>
            <a:ext cx="50292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</a:rPr>
              <a:t>4</a:t>
            </a:r>
            <a:endParaRPr lang="en-US" sz="800" dirty="0"/>
          </a:p>
        </p:txBody>
      </p:sp>
      <p:sp>
        <p:nvSpPr>
          <p:cNvPr id="35" name="Text 32"/>
          <p:cNvSpPr/>
          <p:nvPr/>
        </p:nvSpPr>
        <p:spPr>
          <a:xfrm>
            <a:off x="9985248" y="4014216"/>
            <a:ext cx="146304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071F49"/>
                </a:solidFill>
              </a:rPr>
              <a:t>Partner</a:t>
            </a:r>
            <a:endParaRPr lang="en-US" sz="1000" dirty="0"/>
          </a:p>
        </p:txBody>
      </p:sp>
      <p:sp>
        <p:nvSpPr>
          <p:cNvPr id="36" name="Text 33"/>
          <p:cNvSpPr/>
          <p:nvPr/>
        </p:nvSpPr>
        <p:spPr>
          <a:xfrm>
            <a:off x="9985248" y="4279392"/>
            <a:ext cx="146304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780" dirty="0">
                <a:solidFill>
                  <a:srgbClr val="53657B"/>
                </a:solidFill>
              </a:rPr>
              <a:t>Who must join?</a:t>
            </a:r>
            <a:endParaRPr lang="en-US" sz="780" dirty="0"/>
          </a:p>
        </p:txBody>
      </p:sp>
      <p:sp>
        <p:nvSpPr>
          <p:cNvPr id="37" name="Shape 34"/>
          <p:cNvSpPr/>
          <p:nvPr/>
        </p:nvSpPr>
        <p:spPr>
          <a:xfrm>
            <a:off x="1554480" y="5285232"/>
            <a:ext cx="8961120" cy="502920"/>
          </a:xfrm>
          <a:prstGeom prst="roundRect">
            <a:avLst>
              <a:gd name="adj" fmla="val 21818"/>
            </a:avLst>
          </a:prstGeom>
          <a:solidFill>
            <a:srgbClr val="071F49">
              <a:alpha val="92000"/>
            </a:srgbClr>
          </a:solidFill>
          <a:ln w="1397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8" name="Text 35"/>
          <p:cNvSpPr/>
          <p:nvPr/>
        </p:nvSpPr>
        <p:spPr>
          <a:xfrm>
            <a:off x="1691640" y="5404104"/>
            <a:ext cx="868680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Write in chat: Topic number + one research question + 3 keywords + one discipline partner.</a:t>
            </a:r>
            <a:endParaRPr lang="en-US" sz="10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A25617C1-478F-71F2-0ECD-127ADDCECF22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21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WRITING BEGINS WITH LOGICAL ARCHITECTURE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79552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strong introduction does not define. It guides.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1280160" y="1828800"/>
            <a:ext cx="9601200" cy="640080"/>
          </a:xfrm>
          <a:prstGeom prst="roundRect">
            <a:avLst>
              <a:gd name="adj" fmla="val 14286"/>
            </a:avLst>
          </a:prstGeom>
          <a:solidFill>
            <a:srgbClr val="EAF6FB"/>
          </a:solidFill>
          <a:ln w="12700">
            <a:solidFill>
              <a:srgbClr val="BEE3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Text 7"/>
          <p:cNvSpPr/>
          <p:nvPr/>
        </p:nvSpPr>
        <p:spPr>
          <a:xfrm>
            <a:off x="1508760" y="1975104"/>
            <a:ext cx="2377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8A9D6"/>
                </a:solidFill>
              </a:rPr>
              <a:t>1. Global issue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4023360" y="1975104"/>
            <a:ext cx="64922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10233F"/>
                </a:solidFill>
              </a:rPr>
              <a:t>What is the large problem?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2194560" y="2697480"/>
            <a:ext cx="7772400" cy="640080"/>
          </a:xfrm>
          <a:prstGeom prst="roundRect">
            <a:avLst>
              <a:gd name="adj" fmla="val 14286"/>
            </a:avLst>
          </a:prstGeom>
          <a:solidFill>
            <a:srgbClr val="EAF6F0"/>
          </a:solidFill>
          <a:ln w="12700">
            <a:solidFill>
              <a:srgbClr val="CFE6D8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3" name="Text 10"/>
          <p:cNvSpPr/>
          <p:nvPr/>
        </p:nvSpPr>
        <p:spPr>
          <a:xfrm>
            <a:off x="2423160" y="2843784"/>
            <a:ext cx="2377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159447"/>
                </a:solidFill>
              </a:rPr>
              <a:t>2. Local / disciplinary context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4937760" y="2843784"/>
            <a:ext cx="4663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10233F"/>
                </a:solidFill>
              </a:rPr>
              <a:t>Why does it matter here?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3108960" y="3566160"/>
            <a:ext cx="5943600" cy="640080"/>
          </a:xfrm>
          <a:prstGeom prst="roundRect">
            <a:avLst>
              <a:gd name="adj" fmla="val 14286"/>
            </a:avLst>
          </a:prstGeom>
          <a:solidFill>
            <a:srgbClr val="FFF7E8"/>
          </a:solidFill>
          <a:ln w="12700">
            <a:solidFill>
              <a:srgbClr val="F2E2BE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6" name="Text 13"/>
          <p:cNvSpPr/>
          <p:nvPr/>
        </p:nvSpPr>
        <p:spPr>
          <a:xfrm>
            <a:off x="3337560" y="3712464"/>
            <a:ext cx="2377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D6A23A"/>
                </a:solidFill>
              </a:rPr>
              <a:t>3. Knowledge gap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5852160" y="3712464"/>
            <a:ext cx="28346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10233F"/>
                </a:solidFill>
              </a:rPr>
              <a:t>What is missing or uncertain?</a:t>
            </a:r>
            <a:endParaRPr lang="en-US" sz="950" dirty="0"/>
          </a:p>
        </p:txBody>
      </p:sp>
      <p:sp>
        <p:nvSpPr>
          <p:cNvPr id="18" name="Shape 15"/>
          <p:cNvSpPr/>
          <p:nvPr/>
        </p:nvSpPr>
        <p:spPr>
          <a:xfrm>
            <a:off x="4023360" y="4434840"/>
            <a:ext cx="4114800" cy="640080"/>
          </a:xfrm>
          <a:prstGeom prst="roundRect">
            <a:avLst>
              <a:gd name="adj" fmla="val 14286"/>
            </a:avLst>
          </a:prstGeom>
          <a:solidFill>
            <a:srgbClr val="FDECEE"/>
          </a:solidFill>
          <a:ln w="12700">
            <a:solidFill>
              <a:srgbClr val="F2CDD2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9" name="Text 16"/>
          <p:cNvSpPr/>
          <p:nvPr/>
        </p:nvSpPr>
        <p:spPr>
          <a:xfrm>
            <a:off x="4251960" y="4581144"/>
            <a:ext cx="23774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F3340"/>
                </a:solidFill>
              </a:rPr>
              <a:t>4. Aim / question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6766560" y="4581144"/>
            <a:ext cx="100584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62500" lnSpcReduction="20000"/>
          </a:bodyPr>
          <a:lstStyle/>
          <a:p>
            <a:pPr marL="0" indent="0">
              <a:buNone/>
            </a:pPr>
            <a:r>
              <a:rPr lang="en-US" sz="950" dirty="0">
                <a:solidFill>
                  <a:srgbClr val="10233F"/>
                </a:solidFill>
              </a:rPr>
              <a:t>What will this study answer?</a:t>
            </a:r>
            <a:endParaRPr lang="en-US" sz="950" dirty="0"/>
          </a:p>
        </p:txBody>
      </p:sp>
      <p:sp>
        <p:nvSpPr>
          <p:cNvPr id="21" name="Shape 18"/>
          <p:cNvSpPr/>
          <p:nvPr/>
        </p:nvSpPr>
        <p:spPr>
          <a:xfrm>
            <a:off x="1645920" y="5532120"/>
            <a:ext cx="54864" cy="457200"/>
          </a:xfrm>
          <a:prstGeom prst="rect">
            <a:avLst/>
          </a:prstGeom>
          <a:solidFill>
            <a:srgbClr val="18A9D6"/>
          </a:solidFill>
          <a:ln w="12700">
            <a:solidFill>
              <a:srgbClr val="18A9D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Text 19"/>
          <p:cNvSpPr/>
          <p:nvPr/>
        </p:nvSpPr>
        <p:spPr>
          <a:xfrm>
            <a:off x="1810512" y="5550408"/>
            <a:ext cx="8686800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600" i="1" dirty="0">
                <a:solidFill>
                  <a:srgbClr val="10233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review becomes powerful when it leads the reader to one unavoidable question.</a:t>
            </a:r>
            <a:endParaRPr lang="en-US" sz="16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44D393DA-7B21-34E2-5629-330119FFB8BC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5" grpId="0" animBg="1"/>
      <p:bldP spid="1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PRACTICAL OUTPUT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795528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page is enough — if the thinking is clear.</a:t>
            </a:r>
            <a:endParaRPr lang="en-US" sz="3000" dirty="0"/>
          </a:p>
        </p:txBody>
      </p:sp>
      <p:sp>
        <p:nvSpPr>
          <p:cNvPr id="9" name="Shape 6"/>
          <p:cNvSpPr/>
          <p:nvPr/>
        </p:nvSpPr>
        <p:spPr>
          <a:xfrm>
            <a:off x="822960" y="1645920"/>
            <a:ext cx="5074920" cy="594360"/>
          </a:xfrm>
          <a:prstGeom prst="roundRect">
            <a:avLst>
              <a:gd name="adj" fmla="val 18462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Shape 7"/>
          <p:cNvSpPr/>
          <p:nvPr/>
        </p:nvSpPr>
        <p:spPr>
          <a:xfrm>
            <a:off x="978408" y="1792224"/>
            <a:ext cx="292608" cy="292608"/>
          </a:xfrm>
          <a:prstGeom prst="ellipse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1" name="Text 8"/>
          <p:cNvSpPr/>
          <p:nvPr/>
        </p:nvSpPr>
        <p:spPr>
          <a:xfrm>
            <a:off x="978408" y="1883664"/>
            <a:ext cx="29260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1</a:t>
            </a:r>
            <a:endParaRPr lang="en-US" sz="650" dirty="0"/>
          </a:p>
        </p:txBody>
      </p:sp>
      <p:sp>
        <p:nvSpPr>
          <p:cNvPr id="12" name="Text 9"/>
          <p:cNvSpPr/>
          <p:nvPr/>
        </p:nvSpPr>
        <p:spPr>
          <a:xfrm>
            <a:off x="1417320" y="1773936"/>
            <a:ext cx="1417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071F49"/>
                </a:solidFill>
              </a:rPr>
              <a:t>Working title</a:t>
            </a:r>
            <a:endParaRPr lang="en-US" sz="930" dirty="0"/>
          </a:p>
        </p:txBody>
      </p:sp>
      <p:sp>
        <p:nvSpPr>
          <p:cNvPr id="13" name="Text 10"/>
          <p:cNvSpPr/>
          <p:nvPr/>
        </p:nvSpPr>
        <p:spPr>
          <a:xfrm>
            <a:off x="2743200" y="1773936"/>
            <a:ext cx="2743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≤ 15 words, focused and specific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6355080" y="1645920"/>
            <a:ext cx="5074920" cy="594360"/>
          </a:xfrm>
          <a:prstGeom prst="roundRect">
            <a:avLst>
              <a:gd name="adj" fmla="val 18462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5" name="Shape 12"/>
          <p:cNvSpPr/>
          <p:nvPr/>
        </p:nvSpPr>
        <p:spPr>
          <a:xfrm>
            <a:off x="6510528" y="1792224"/>
            <a:ext cx="292608" cy="292608"/>
          </a:xfrm>
          <a:prstGeom prst="ellipse">
            <a:avLst/>
          </a:prstGeom>
          <a:solidFill>
            <a:srgbClr val="159447"/>
          </a:solidFill>
          <a:ln w="1270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6" name="Text 13"/>
          <p:cNvSpPr/>
          <p:nvPr/>
        </p:nvSpPr>
        <p:spPr>
          <a:xfrm>
            <a:off x="6510528" y="1883664"/>
            <a:ext cx="29260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2</a:t>
            </a:r>
            <a:endParaRPr lang="en-US" sz="650" dirty="0"/>
          </a:p>
        </p:txBody>
      </p:sp>
      <p:sp>
        <p:nvSpPr>
          <p:cNvPr id="17" name="Text 14"/>
          <p:cNvSpPr/>
          <p:nvPr/>
        </p:nvSpPr>
        <p:spPr>
          <a:xfrm>
            <a:off x="6949440" y="1773936"/>
            <a:ext cx="1417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071F49"/>
                </a:solidFill>
              </a:rPr>
              <a:t>Research question</a:t>
            </a:r>
            <a:endParaRPr lang="en-US" sz="930" dirty="0"/>
          </a:p>
        </p:txBody>
      </p:sp>
      <p:sp>
        <p:nvSpPr>
          <p:cNvPr id="18" name="Text 15"/>
          <p:cNvSpPr/>
          <p:nvPr/>
        </p:nvSpPr>
        <p:spPr>
          <a:xfrm>
            <a:off x="8275320" y="1773936"/>
            <a:ext cx="2743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answerable, bounded, searchable</a:t>
            </a:r>
            <a:endParaRPr lang="en-US" sz="830" dirty="0"/>
          </a:p>
        </p:txBody>
      </p:sp>
      <p:sp>
        <p:nvSpPr>
          <p:cNvPr id="19" name="Shape 16"/>
          <p:cNvSpPr/>
          <p:nvPr/>
        </p:nvSpPr>
        <p:spPr>
          <a:xfrm>
            <a:off x="822960" y="2487168"/>
            <a:ext cx="5074920" cy="594360"/>
          </a:xfrm>
          <a:prstGeom prst="roundRect">
            <a:avLst>
              <a:gd name="adj" fmla="val 18462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0" name="Shape 17"/>
          <p:cNvSpPr/>
          <p:nvPr/>
        </p:nvSpPr>
        <p:spPr>
          <a:xfrm>
            <a:off x="978408" y="2633472"/>
            <a:ext cx="292608" cy="292608"/>
          </a:xfrm>
          <a:prstGeom prst="ellipse">
            <a:avLst/>
          </a:prstGeom>
          <a:solidFill>
            <a:srgbClr val="EF3340"/>
          </a:solidFill>
          <a:ln w="12700">
            <a:solidFill>
              <a:srgbClr val="EF334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1" name="Text 18"/>
          <p:cNvSpPr/>
          <p:nvPr/>
        </p:nvSpPr>
        <p:spPr>
          <a:xfrm>
            <a:off x="978408" y="2724912"/>
            <a:ext cx="29260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3</a:t>
            </a:r>
            <a:endParaRPr lang="en-US" sz="650" dirty="0"/>
          </a:p>
        </p:txBody>
      </p:sp>
      <p:sp>
        <p:nvSpPr>
          <p:cNvPr id="22" name="Text 19"/>
          <p:cNvSpPr/>
          <p:nvPr/>
        </p:nvSpPr>
        <p:spPr>
          <a:xfrm>
            <a:off x="1417320" y="2615184"/>
            <a:ext cx="1417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071F49"/>
                </a:solidFill>
              </a:rPr>
              <a:t>Two objectives</a:t>
            </a:r>
            <a:endParaRPr lang="en-US" sz="930" dirty="0"/>
          </a:p>
        </p:txBody>
      </p:sp>
      <p:sp>
        <p:nvSpPr>
          <p:cNvPr id="23" name="Text 20"/>
          <p:cNvSpPr/>
          <p:nvPr/>
        </p:nvSpPr>
        <p:spPr>
          <a:xfrm>
            <a:off x="2743200" y="2615184"/>
            <a:ext cx="2743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operational steps, not wishes</a:t>
            </a:r>
            <a:endParaRPr lang="en-US" sz="830" dirty="0"/>
          </a:p>
        </p:txBody>
      </p:sp>
      <p:sp>
        <p:nvSpPr>
          <p:cNvPr id="24" name="Shape 21"/>
          <p:cNvSpPr/>
          <p:nvPr/>
        </p:nvSpPr>
        <p:spPr>
          <a:xfrm>
            <a:off x="6355080" y="2487168"/>
            <a:ext cx="5074920" cy="594360"/>
          </a:xfrm>
          <a:prstGeom prst="roundRect">
            <a:avLst>
              <a:gd name="adj" fmla="val 18462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5" name="Shape 22"/>
          <p:cNvSpPr/>
          <p:nvPr/>
        </p:nvSpPr>
        <p:spPr>
          <a:xfrm>
            <a:off x="6510528" y="2633472"/>
            <a:ext cx="292608" cy="292608"/>
          </a:xfrm>
          <a:prstGeom prst="ellipse">
            <a:avLst/>
          </a:prstGeom>
          <a:solidFill>
            <a:srgbClr val="D6A23A"/>
          </a:solidFill>
          <a:ln w="12700">
            <a:solidFill>
              <a:srgbClr val="D6A23A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6" name="Text 23"/>
          <p:cNvSpPr/>
          <p:nvPr/>
        </p:nvSpPr>
        <p:spPr>
          <a:xfrm>
            <a:off x="6510528" y="2724912"/>
            <a:ext cx="29260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4</a:t>
            </a:r>
            <a:endParaRPr lang="en-US" sz="650" dirty="0"/>
          </a:p>
        </p:txBody>
      </p:sp>
      <p:sp>
        <p:nvSpPr>
          <p:cNvPr id="27" name="Text 24"/>
          <p:cNvSpPr/>
          <p:nvPr/>
        </p:nvSpPr>
        <p:spPr>
          <a:xfrm>
            <a:off x="6949440" y="2615184"/>
            <a:ext cx="1417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071F49"/>
                </a:solidFill>
              </a:rPr>
              <a:t>3–6 keywords</a:t>
            </a:r>
            <a:endParaRPr lang="en-US" sz="930" dirty="0"/>
          </a:p>
        </p:txBody>
      </p:sp>
      <p:sp>
        <p:nvSpPr>
          <p:cNvPr id="28" name="Text 25"/>
          <p:cNvSpPr/>
          <p:nvPr/>
        </p:nvSpPr>
        <p:spPr>
          <a:xfrm>
            <a:off x="8275320" y="2615184"/>
            <a:ext cx="2743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with synonyms or concept blocks</a:t>
            </a:r>
            <a:endParaRPr lang="en-US" sz="830" dirty="0"/>
          </a:p>
        </p:txBody>
      </p:sp>
      <p:sp>
        <p:nvSpPr>
          <p:cNvPr id="29" name="Shape 26"/>
          <p:cNvSpPr/>
          <p:nvPr/>
        </p:nvSpPr>
        <p:spPr>
          <a:xfrm>
            <a:off x="822960" y="3328416"/>
            <a:ext cx="5074920" cy="594360"/>
          </a:xfrm>
          <a:prstGeom prst="roundRect">
            <a:avLst>
              <a:gd name="adj" fmla="val 18462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0" name="Shape 27"/>
          <p:cNvSpPr/>
          <p:nvPr/>
        </p:nvSpPr>
        <p:spPr>
          <a:xfrm>
            <a:off x="978408" y="3474720"/>
            <a:ext cx="292608" cy="292608"/>
          </a:xfrm>
          <a:prstGeom prst="ellipse">
            <a:avLst/>
          </a:prstGeom>
          <a:solidFill>
            <a:srgbClr val="071F49"/>
          </a:solidFill>
          <a:ln w="1270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1" name="Text 28"/>
          <p:cNvSpPr/>
          <p:nvPr/>
        </p:nvSpPr>
        <p:spPr>
          <a:xfrm>
            <a:off x="978408" y="3566160"/>
            <a:ext cx="29260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5</a:t>
            </a:r>
            <a:endParaRPr lang="en-US" sz="650" dirty="0"/>
          </a:p>
        </p:txBody>
      </p:sp>
      <p:sp>
        <p:nvSpPr>
          <p:cNvPr id="32" name="Text 29"/>
          <p:cNvSpPr/>
          <p:nvPr/>
        </p:nvSpPr>
        <p:spPr>
          <a:xfrm>
            <a:off x="1417320" y="3456432"/>
            <a:ext cx="1417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071F49"/>
                </a:solidFill>
              </a:rPr>
              <a:t>Search string</a:t>
            </a:r>
            <a:endParaRPr lang="en-US" sz="930" dirty="0"/>
          </a:p>
        </p:txBody>
      </p:sp>
      <p:sp>
        <p:nvSpPr>
          <p:cNvPr id="33" name="Text 30"/>
          <p:cNvSpPr/>
          <p:nvPr/>
        </p:nvSpPr>
        <p:spPr>
          <a:xfrm>
            <a:off x="2743200" y="3456432"/>
            <a:ext cx="2743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one Boolean search line</a:t>
            </a:r>
            <a:endParaRPr lang="en-US" sz="830" dirty="0"/>
          </a:p>
        </p:txBody>
      </p:sp>
      <p:sp>
        <p:nvSpPr>
          <p:cNvPr id="34" name="Shape 31"/>
          <p:cNvSpPr/>
          <p:nvPr/>
        </p:nvSpPr>
        <p:spPr>
          <a:xfrm>
            <a:off x="6355080" y="3328416"/>
            <a:ext cx="5074920" cy="594360"/>
          </a:xfrm>
          <a:prstGeom prst="roundRect">
            <a:avLst>
              <a:gd name="adj" fmla="val 18462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5" name="Shape 32"/>
          <p:cNvSpPr/>
          <p:nvPr/>
        </p:nvSpPr>
        <p:spPr>
          <a:xfrm>
            <a:off x="6510528" y="3474720"/>
            <a:ext cx="292608" cy="292608"/>
          </a:xfrm>
          <a:prstGeom prst="ellipse">
            <a:avLst/>
          </a:prstGeom>
          <a:solidFill>
            <a:srgbClr val="53657B"/>
          </a:solidFill>
          <a:ln w="12700">
            <a:solidFill>
              <a:srgbClr val="53657B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36" name="Text 33"/>
          <p:cNvSpPr/>
          <p:nvPr/>
        </p:nvSpPr>
        <p:spPr>
          <a:xfrm>
            <a:off x="6510528" y="3566160"/>
            <a:ext cx="29260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6</a:t>
            </a:r>
            <a:endParaRPr lang="en-US" sz="650" dirty="0"/>
          </a:p>
        </p:txBody>
      </p:sp>
      <p:sp>
        <p:nvSpPr>
          <p:cNvPr id="37" name="Text 34"/>
          <p:cNvSpPr/>
          <p:nvPr/>
        </p:nvSpPr>
        <p:spPr>
          <a:xfrm>
            <a:off x="6949440" y="3456432"/>
            <a:ext cx="1417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071F49"/>
                </a:solidFill>
              </a:rPr>
              <a:t>Evidence gap</a:t>
            </a:r>
            <a:endParaRPr lang="en-US" sz="930" dirty="0"/>
          </a:p>
        </p:txBody>
      </p:sp>
      <p:sp>
        <p:nvSpPr>
          <p:cNvPr id="38" name="Text 35"/>
          <p:cNvSpPr/>
          <p:nvPr/>
        </p:nvSpPr>
        <p:spPr>
          <a:xfrm>
            <a:off x="8275320" y="3456432"/>
            <a:ext cx="2743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what is missing, weak or debated</a:t>
            </a:r>
            <a:endParaRPr lang="en-US" sz="830" dirty="0"/>
          </a:p>
        </p:txBody>
      </p:sp>
      <p:sp>
        <p:nvSpPr>
          <p:cNvPr id="39" name="Shape 36"/>
          <p:cNvSpPr/>
          <p:nvPr/>
        </p:nvSpPr>
        <p:spPr>
          <a:xfrm>
            <a:off x="822960" y="4169664"/>
            <a:ext cx="5074920" cy="594360"/>
          </a:xfrm>
          <a:prstGeom prst="roundRect">
            <a:avLst>
              <a:gd name="adj" fmla="val 18462"/>
            </a:avLst>
          </a:prstGeom>
          <a:solidFill>
            <a:srgbClr val="FAFCFD"/>
          </a:solidFill>
          <a:ln w="12700">
            <a:solidFill>
              <a:srgbClr val="E0E9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0" name="Shape 37"/>
          <p:cNvSpPr/>
          <p:nvPr/>
        </p:nvSpPr>
        <p:spPr>
          <a:xfrm>
            <a:off x="978408" y="4315968"/>
            <a:ext cx="292608" cy="292608"/>
          </a:xfrm>
          <a:prstGeom prst="ellipse">
            <a:avLst/>
          </a:prstGeom>
          <a:solidFill>
            <a:srgbClr val="18A9D6"/>
          </a:solidFill>
          <a:ln w="12700">
            <a:solidFill>
              <a:srgbClr val="18A9D6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1" name="Text 38"/>
          <p:cNvSpPr/>
          <p:nvPr/>
        </p:nvSpPr>
        <p:spPr>
          <a:xfrm>
            <a:off x="978408" y="4407408"/>
            <a:ext cx="292608" cy="7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50" b="1" dirty="0">
                <a:solidFill>
                  <a:srgbClr val="FFFFFF"/>
                </a:solidFill>
              </a:rPr>
              <a:t>7</a:t>
            </a:r>
            <a:endParaRPr lang="en-US" sz="650" dirty="0"/>
          </a:p>
        </p:txBody>
      </p:sp>
      <p:sp>
        <p:nvSpPr>
          <p:cNvPr id="42" name="Text 39"/>
          <p:cNvSpPr/>
          <p:nvPr/>
        </p:nvSpPr>
        <p:spPr>
          <a:xfrm>
            <a:off x="1417320" y="4297680"/>
            <a:ext cx="1417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30" b="1" dirty="0">
                <a:solidFill>
                  <a:srgbClr val="071F49"/>
                </a:solidFill>
              </a:rPr>
              <a:t>Collaboration angle</a:t>
            </a:r>
            <a:endParaRPr lang="en-US" sz="930" dirty="0"/>
          </a:p>
        </p:txBody>
      </p:sp>
      <p:sp>
        <p:nvSpPr>
          <p:cNvPr id="43" name="Text 40"/>
          <p:cNvSpPr/>
          <p:nvPr/>
        </p:nvSpPr>
        <p:spPr>
          <a:xfrm>
            <a:off x="2743200" y="4297680"/>
            <a:ext cx="2743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830" dirty="0">
                <a:solidFill>
                  <a:srgbClr val="53657B"/>
                </a:solidFill>
              </a:rPr>
              <a:t>which discipline improves the study?</a:t>
            </a:r>
            <a:endParaRPr lang="en-US" sz="830" dirty="0"/>
          </a:p>
        </p:txBody>
      </p:sp>
      <p:sp>
        <p:nvSpPr>
          <p:cNvPr id="44" name="Shape 41"/>
          <p:cNvSpPr/>
          <p:nvPr/>
        </p:nvSpPr>
        <p:spPr>
          <a:xfrm>
            <a:off x="1828800" y="5440680"/>
            <a:ext cx="8549640" cy="502920"/>
          </a:xfrm>
          <a:prstGeom prst="roundRect">
            <a:avLst>
              <a:gd name="adj" fmla="val 21818"/>
            </a:avLst>
          </a:prstGeom>
          <a:solidFill>
            <a:srgbClr val="159447">
              <a:alpha val="92000"/>
            </a:srgbClr>
          </a:solidFill>
          <a:ln w="13970">
            <a:solidFill>
              <a:srgbClr val="159447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5" name="Text 42"/>
          <p:cNvSpPr/>
          <p:nvPr/>
        </p:nvSpPr>
        <p:spPr>
          <a:xfrm>
            <a:off x="1965960" y="5559552"/>
            <a:ext cx="8275320" cy="320040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00" dirty="0">
                <a:solidFill>
                  <a:srgbClr val="071F4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Deliverable: one research question, two objectives and one preliminary search strategy before the next session.</a:t>
            </a:r>
            <a:endParaRPr lang="en-US" sz="100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BCDFB45C-2162-F1BE-8936-A51B41B67D7D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200">
                <a:solidFill>
                  <a:srgbClr val="222222"/>
                </a:solidFill>
                <a:latin typeface="Montserrat"/>
              </a:defRPr>
            </a:pPr>
            <a:r>
              <a:t>From Idea to Keywords &amp; Introduction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464479"/>
              </p:ext>
            </p:extLst>
          </p:nvPr>
        </p:nvGraphicFramePr>
        <p:xfrm>
          <a:off x="2105247" y="1417638"/>
          <a:ext cx="7831234" cy="3885881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9156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56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5820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rPr dirty="0"/>
                        <a:t>Step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Example (Clinical Topic: AI in Surgical Oncology)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5820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rPr dirty="0"/>
                        <a:t>Define your core concepts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Identify variables: AI, Oncology, Surgery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5820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rPr dirty="0"/>
                        <a:t>Derive keywords (</a:t>
                      </a:r>
                      <a:r>
                        <a:rPr dirty="0" err="1"/>
                        <a:t>MeSH</a:t>
                      </a:r>
                      <a:r>
                        <a:rPr dirty="0"/>
                        <a:t>/synonyms)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Artificial Intelligence, Machine Learning, Predictive Models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5820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rPr dirty="0"/>
                        <a:t>Write introduction like a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t>Start broad → show the gap → state the aim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2601"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rPr dirty="0"/>
                        <a:t>End with research 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22222"/>
                          </a:solidFill>
                          <a:latin typeface="Montserrat"/>
                        </a:defRPr>
                      </a:pPr>
                      <a:r>
                        <a:rPr dirty="0"/>
                        <a:t>‘Can AI predict post-operative complications better than surgeons?’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367075" y="5440362"/>
            <a:ext cx="7307578" cy="6771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C9A23F"/>
                </a:solidFill>
                <a:latin typeface="Montserrat"/>
              </a:defRPr>
            </a:pPr>
            <a:r>
              <a:rPr kumimoji="0" sz="2000" b="0" i="0" u="none" strike="noStrike" kern="1200" cap="none" spc="0" normalizeH="0" baseline="0" noProof="0" dirty="0">
                <a:ln>
                  <a:noFill/>
                </a:ln>
                <a:solidFill>
                  <a:srgbClr val="C9A23F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“Your keywords are how the world finds your curiosity.”</a:t>
            </a:r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6568C4F9-7725-9CC4-AF3D-FB8EB9F6941E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23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417320" y="438912"/>
            <a:ext cx="5486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dirty="0">
                <a:solidFill>
                  <a:srgbClr val="EF33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10-MINUTE DISCUSSION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594360" y="822960"/>
            <a:ext cx="941832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70000" lnSpcReduction="2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71F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Before you start a project, ask better questions about the question.</a:t>
            </a:r>
            <a:endParaRPr lang="en-US" sz="2800" dirty="0"/>
          </a:p>
        </p:txBody>
      </p:sp>
      <p:sp>
        <p:nvSpPr>
          <p:cNvPr id="9" name="Shape 6"/>
          <p:cNvSpPr/>
          <p:nvPr/>
        </p:nvSpPr>
        <p:spPr>
          <a:xfrm>
            <a:off x="777240" y="1600200"/>
            <a:ext cx="5074920" cy="731520"/>
          </a:xfrm>
          <a:prstGeom prst="roundRect">
            <a:avLst>
              <a:gd name="adj" fmla="val 15000"/>
            </a:avLst>
          </a:prstGeom>
          <a:solidFill>
            <a:srgbClr val="EAF6FB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0" name="Text 7"/>
          <p:cNvSpPr/>
          <p:nvPr/>
        </p:nvSpPr>
        <p:spPr>
          <a:xfrm>
            <a:off x="941832" y="1828800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8A9D6"/>
                </a:solidFill>
              </a:rPr>
              <a:t>01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417320" y="1764792"/>
            <a:ext cx="41605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0233F"/>
                </a:solidFill>
              </a:rPr>
              <a:t>What makes a topic too broad to become a study?</a:t>
            </a:r>
            <a:endParaRPr lang="en-US" sz="1020" dirty="0"/>
          </a:p>
        </p:txBody>
      </p:sp>
      <p:sp>
        <p:nvSpPr>
          <p:cNvPr id="12" name="Shape 9"/>
          <p:cNvSpPr/>
          <p:nvPr/>
        </p:nvSpPr>
        <p:spPr>
          <a:xfrm>
            <a:off x="6309360" y="1600200"/>
            <a:ext cx="5074920" cy="731520"/>
          </a:xfrm>
          <a:prstGeom prst="roundRect">
            <a:avLst>
              <a:gd name="adj" fmla="val 15000"/>
            </a:avLst>
          </a:prstGeom>
          <a:solidFill>
            <a:srgbClr val="F7FAFD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3" name="Text 10"/>
          <p:cNvSpPr/>
          <p:nvPr/>
        </p:nvSpPr>
        <p:spPr>
          <a:xfrm>
            <a:off x="6473952" y="1828800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159447"/>
                </a:solidFill>
              </a:rPr>
              <a:t>02</a:t>
            </a:r>
            <a:endParaRPr lang="en-US" sz="800" dirty="0"/>
          </a:p>
        </p:txBody>
      </p:sp>
      <p:sp>
        <p:nvSpPr>
          <p:cNvPr id="14" name="Text 11"/>
          <p:cNvSpPr/>
          <p:nvPr/>
        </p:nvSpPr>
        <p:spPr>
          <a:xfrm>
            <a:off x="6949440" y="1764792"/>
            <a:ext cx="41605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0233F"/>
                </a:solidFill>
              </a:rPr>
              <a:t>How do we know whether a literature gap is real or only a weak search?</a:t>
            </a:r>
            <a:endParaRPr lang="en-US" sz="1020" dirty="0"/>
          </a:p>
        </p:txBody>
      </p:sp>
      <p:sp>
        <p:nvSpPr>
          <p:cNvPr id="15" name="Shape 12"/>
          <p:cNvSpPr/>
          <p:nvPr/>
        </p:nvSpPr>
        <p:spPr>
          <a:xfrm>
            <a:off x="777240" y="2651760"/>
            <a:ext cx="5074920" cy="731520"/>
          </a:xfrm>
          <a:prstGeom prst="roundRect">
            <a:avLst>
              <a:gd name="adj" fmla="val 15000"/>
            </a:avLst>
          </a:prstGeom>
          <a:solidFill>
            <a:srgbClr val="EAF6FB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6" name="Text 13"/>
          <p:cNvSpPr/>
          <p:nvPr/>
        </p:nvSpPr>
        <p:spPr>
          <a:xfrm>
            <a:off x="941832" y="2880360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EF3340"/>
                </a:solidFill>
              </a:rPr>
              <a:t>03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1417320" y="2816352"/>
            <a:ext cx="41605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0233F"/>
                </a:solidFill>
              </a:rPr>
              <a:t>When should AI help the literature review — and when should it not?</a:t>
            </a:r>
            <a:endParaRPr lang="en-US" sz="1020" dirty="0"/>
          </a:p>
        </p:txBody>
      </p:sp>
      <p:sp>
        <p:nvSpPr>
          <p:cNvPr id="18" name="Shape 15"/>
          <p:cNvSpPr/>
          <p:nvPr/>
        </p:nvSpPr>
        <p:spPr>
          <a:xfrm>
            <a:off x="6309360" y="2651760"/>
            <a:ext cx="5074920" cy="731520"/>
          </a:xfrm>
          <a:prstGeom prst="roundRect">
            <a:avLst>
              <a:gd name="adj" fmla="val 15000"/>
            </a:avLst>
          </a:prstGeom>
          <a:solidFill>
            <a:srgbClr val="F7FAFD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9" name="Text 16"/>
          <p:cNvSpPr/>
          <p:nvPr/>
        </p:nvSpPr>
        <p:spPr>
          <a:xfrm>
            <a:off x="6473952" y="2880360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D6A23A"/>
                </a:solidFill>
              </a:rPr>
              <a:t>04</a:t>
            </a:r>
            <a:endParaRPr lang="en-US" sz="800" dirty="0"/>
          </a:p>
        </p:txBody>
      </p:sp>
      <p:sp>
        <p:nvSpPr>
          <p:cNvPr id="20" name="Text 17"/>
          <p:cNvSpPr/>
          <p:nvPr/>
        </p:nvSpPr>
        <p:spPr>
          <a:xfrm>
            <a:off x="6949440" y="2816352"/>
            <a:ext cx="41605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0233F"/>
                </a:solidFill>
              </a:rPr>
              <a:t>Which disciplines should collaborate on AI-related healthcare research?</a:t>
            </a:r>
            <a:endParaRPr lang="en-US" sz="1020" dirty="0"/>
          </a:p>
        </p:txBody>
      </p:sp>
      <p:sp>
        <p:nvSpPr>
          <p:cNvPr id="21" name="Shape 18"/>
          <p:cNvSpPr/>
          <p:nvPr/>
        </p:nvSpPr>
        <p:spPr>
          <a:xfrm>
            <a:off x="777240" y="3703320"/>
            <a:ext cx="5074920" cy="731520"/>
          </a:xfrm>
          <a:prstGeom prst="roundRect">
            <a:avLst>
              <a:gd name="adj" fmla="val 15000"/>
            </a:avLst>
          </a:prstGeom>
          <a:solidFill>
            <a:srgbClr val="EAF6FB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2" name="Text 19"/>
          <p:cNvSpPr/>
          <p:nvPr/>
        </p:nvSpPr>
        <p:spPr>
          <a:xfrm>
            <a:off x="941832" y="3931920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071F49"/>
                </a:solidFill>
              </a:rPr>
              <a:t>05</a:t>
            </a:r>
            <a:endParaRPr lang="en-US" sz="800" dirty="0"/>
          </a:p>
        </p:txBody>
      </p:sp>
      <p:sp>
        <p:nvSpPr>
          <p:cNvPr id="23" name="Text 20"/>
          <p:cNvSpPr/>
          <p:nvPr/>
        </p:nvSpPr>
        <p:spPr>
          <a:xfrm>
            <a:off x="1417320" y="3867912"/>
            <a:ext cx="41605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0233F"/>
                </a:solidFill>
              </a:rPr>
              <a:t>Can a negative result still be publishable or useful?</a:t>
            </a:r>
            <a:endParaRPr lang="en-US" sz="1020" dirty="0"/>
          </a:p>
        </p:txBody>
      </p:sp>
      <p:sp>
        <p:nvSpPr>
          <p:cNvPr id="24" name="Shape 21"/>
          <p:cNvSpPr/>
          <p:nvPr/>
        </p:nvSpPr>
        <p:spPr>
          <a:xfrm>
            <a:off x="6309360" y="3703320"/>
            <a:ext cx="5074920" cy="731520"/>
          </a:xfrm>
          <a:prstGeom prst="roundRect">
            <a:avLst>
              <a:gd name="adj" fmla="val 15000"/>
            </a:avLst>
          </a:prstGeom>
          <a:solidFill>
            <a:srgbClr val="F7FAFD"/>
          </a:solidFill>
          <a:ln w="12700">
            <a:solidFill>
              <a:srgbClr val="DDE8F0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25" name="Text 22"/>
          <p:cNvSpPr/>
          <p:nvPr/>
        </p:nvSpPr>
        <p:spPr>
          <a:xfrm>
            <a:off x="6473952" y="3931920"/>
            <a:ext cx="3657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dirty="0">
                <a:solidFill>
                  <a:srgbClr val="53657B"/>
                </a:solidFill>
              </a:rPr>
              <a:t>06</a:t>
            </a:r>
            <a:endParaRPr lang="en-US" sz="800" dirty="0"/>
          </a:p>
        </p:txBody>
      </p:sp>
      <p:sp>
        <p:nvSpPr>
          <p:cNvPr id="26" name="Text 23"/>
          <p:cNvSpPr/>
          <p:nvPr/>
        </p:nvSpPr>
        <p:spPr>
          <a:xfrm>
            <a:off x="6949440" y="3867912"/>
            <a:ext cx="4160520" cy="201168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marL="0" indent="0">
              <a:buNone/>
            </a:pPr>
            <a:r>
              <a:rPr lang="en-US" sz="1020" dirty="0">
                <a:solidFill>
                  <a:srgbClr val="10233F"/>
                </a:solidFill>
              </a:rPr>
              <a:t>What would make your one-page concept note strong?</a:t>
            </a:r>
            <a:endParaRPr lang="en-US" sz="1020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6F1D04D-9F35-D5BB-E79F-04DC080ACA77}"/>
              </a:ext>
            </a:extLst>
          </p:cNvPr>
          <p:cNvSpPr/>
          <p:nvPr/>
        </p:nvSpPr>
        <p:spPr>
          <a:xfrm>
            <a:off x="-741301" y="-1421215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2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 dirty="0"/>
          </a:p>
        </p:txBody>
      </p:sp>
      <p:sp>
        <p:nvSpPr>
          <p:cNvPr id="4" name="Shape 1"/>
          <p:cNvSpPr/>
          <p:nvPr/>
        </p:nvSpPr>
        <p:spPr>
          <a:xfrm>
            <a:off x="548640" y="6473952"/>
            <a:ext cx="11109960" cy="0"/>
          </a:xfrm>
          <a:prstGeom prst="line">
            <a:avLst/>
          </a:prstGeom>
          <a:noFill/>
          <a:ln w="12700">
            <a:solidFill>
              <a:srgbClr val="E3EAF1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5" name="Text 2"/>
          <p:cNvSpPr/>
          <p:nvPr/>
        </p:nvSpPr>
        <p:spPr>
          <a:xfrm>
            <a:off x="548640" y="6556248"/>
            <a:ext cx="6035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8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AZERBAIJAN RESEARCH SOCIETY  •  Research Foundations 2026</a:t>
            </a:r>
            <a:endParaRPr lang="en-US" sz="680" dirty="0"/>
          </a:p>
        </p:txBody>
      </p:sp>
      <p:sp>
        <p:nvSpPr>
          <p:cNvPr id="6" name="Text 3"/>
          <p:cNvSpPr/>
          <p:nvPr/>
        </p:nvSpPr>
        <p:spPr>
          <a:xfrm>
            <a:off x="11338560" y="6528816"/>
            <a:ext cx="320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00" dirty="0">
                <a:solidFill>
                  <a:srgbClr val="8090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24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noFill/>
          <a:ln w="12700">
            <a:solidFill>
              <a:srgbClr val="071F49"/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9" name="Text 5"/>
          <p:cNvSpPr/>
          <p:nvPr/>
        </p:nvSpPr>
        <p:spPr>
          <a:xfrm>
            <a:off x="777240" y="1463040"/>
            <a:ext cx="1024128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identity starts with one better question.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 6"/>
          <p:cNvSpPr/>
          <p:nvPr/>
        </p:nvSpPr>
        <p:spPr>
          <a:xfrm>
            <a:off x="82296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DDEBF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Curiosity → Question → Evidence → Collaboration → Contribution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914400" y="3429000"/>
            <a:ext cx="54864" cy="731520"/>
          </a:xfrm>
          <a:prstGeom prst="rect">
            <a:avLst/>
          </a:prstGeom>
          <a:solidFill>
            <a:srgbClr val="159447"/>
          </a:solidFill>
          <a:ln w="12700">
            <a:solidFill>
              <a:srgbClr val="159447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AE"/>
          </a:p>
        </p:txBody>
      </p:sp>
      <p:sp>
        <p:nvSpPr>
          <p:cNvPr id="12" name="Text 8"/>
          <p:cNvSpPr/>
          <p:nvPr/>
        </p:nvSpPr>
        <p:spPr>
          <a:xfrm>
            <a:off x="1078992" y="3493008"/>
            <a:ext cx="92354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Good researchers do not memorize more. They connect better, question better and build evidence more responsibly.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822960" y="46177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Thank you</a:t>
            </a:r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 10"/>
          <p:cNvSpPr/>
          <p:nvPr/>
        </p:nvSpPr>
        <p:spPr>
          <a:xfrm>
            <a:off x="822960" y="498348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Discussion and questions</a:t>
            </a:r>
            <a:endParaRPr lang="en-US" sz="1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Freeform 2">
            <a:extLst>
              <a:ext uri="{FF2B5EF4-FFF2-40B4-BE49-F238E27FC236}">
                <a16:creationId xmlns:a16="http://schemas.microsoft.com/office/drawing/2014/main" id="{3B70D220-B7AF-7DEA-A699-67D841DBD9E2}"/>
              </a:ext>
            </a:extLst>
          </p:cNvPr>
          <p:cNvSpPr/>
          <p:nvPr/>
        </p:nvSpPr>
        <p:spPr>
          <a:xfrm>
            <a:off x="-398401" y="-1293864"/>
            <a:ext cx="13004041" cy="8220431"/>
          </a:xfrm>
          <a:custGeom>
            <a:avLst/>
            <a:gdLst/>
            <a:ahLst/>
            <a:cxnLst/>
            <a:rect l="l" t="t" r="r" b="b"/>
            <a:pathLst>
              <a:path w="19506062" h="12330647">
                <a:moveTo>
                  <a:pt x="0" y="0"/>
                </a:moveTo>
                <a:lnTo>
                  <a:pt x="19506062" y="0"/>
                </a:lnTo>
                <a:lnTo>
                  <a:pt x="19506062" y="12330647"/>
                </a:lnTo>
                <a:lnTo>
                  <a:pt x="0" y="123306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t="-2730" b="-2730"/>
            </a:stretch>
          </a:blipFill>
        </p:spPr>
        <p:txBody>
          <a:bodyPr/>
          <a:lstStyle/>
          <a:p>
            <a:pPr defTabSz="609630"/>
            <a:endParaRPr lang="en-AE" sz="1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CC5CBB8-1EC7-409A-09D5-159745BD39BA}"/>
              </a:ext>
            </a:extLst>
          </p:cNvPr>
          <p:cNvSpPr txBox="1"/>
          <p:nvPr/>
        </p:nvSpPr>
        <p:spPr>
          <a:xfrm>
            <a:off x="3732376" y="6500044"/>
            <a:ext cx="649941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Educational material prepared by Dr. Sabrin Ali Azim. Please cite/acknowledge when reused.</a:t>
            </a:r>
            <a:endParaRPr lang="en-AE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>
          <a:blip xmlns:r="http://schemas.openxmlformats.org/officeDocument/2006/relationships" r:embed="rId1">
            <a:alphaModFix amt="9999"/>
          </a:blip>
          <a:stretch>
            <a:fillRect t="-2730" b="-2730"/>
          </a:stretch>
        </a:blipFill>
      </a:spPr>
      <a:bodyPr/>
      <a:lstStyle>
        <a:defPPr algn="l" defTabSz="609630">
          <a:defRPr sz="1200" dirty="0">
            <a:solidFill>
              <a:prstClr val="black"/>
            </a:solidFill>
            <a:latin typeface="Calibri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3553</Words>
  <Application>Microsoft Macintosh PowerPoint</Application>
  <PresentationFormat>Widescreen</PresentationFormat>
  <Paragraphs>687</Paragraphs>
  <Slides>41</Slides>
  <Notes>33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55" baseType="lpstr">
      <vt:lpstr>Aptos</vt:lpstr>
      <vt:lpstr>Aptos Display</vt:lpstr>
      <vt:lpstr>Arial</vt:lpstr>
      <vt:lpstr>Calibri</vt:lpstr>
      <vt:lpstr>Calibri (MS)</vt:lpstr>
      <vt:lpstr>Calibri (MS) Bold</vt:lpstr>
      <vt:lpstr>Cambria Bold</vt:lpstr>
      <vt:lpstr>Courier New</vt:lpstr>
      <vt:lpstr>Georgia</vt:lpstr>
      <vt:lpstr>Montserrat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“Research begins with curiosity— stay curious, structure your questions, and the science will follow.”</vt:lpstr>
      <vt:lpstr>PowerPoint Presentation</vt:lpstr>
      <vt:lpstr>What Turns Curiosity into Discovery?</vt:lpstr>
      <vt:lpstr>PowerPoint Presentation</vt:lpstr>
      <vt:lpstr>PowerPoint Presentation</vt:lpstr>
      <vt:lpstr>H-index: Measures influence of a researcher. Impact Factor: Measures a journal’s reputation. Bias: Any factor that distorts truth.</vt:lpstr>
      <vt:lpstr>PowerPoint Presentation</vt:lpstr>
      <vt:lpstr>Choose Your Direction — Your Research Title Starts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Can you identify the main keywords?”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From Idea to Keywords &amp; Introduction</vt:lpstr>
      <vt:lpstr>PowerPoint Presentation</vt:lpstr>
      <vt:lpstr>PowerPoint Presentation</vt:lpstr>
    </vt:vector>
  </TitlesOfParts>
  <Company>Azerbaijan Research Society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Foundations 2026: From Curiosity to Evidence</dc:title>
  <dc:subject>Azerbaijan Research Society - Research Foundations and Literature Review</dc:subject>
  <dc:creator>Dr. Sabrin Ali Azim</dc:creator>
  <cp:lastModifiedBy>Sabrin Azim</cp:lastModifiedBy>
  <cp:revision>3</cp:revision>
  <dcterms:created xsi:type="dcterms:W3CDTF">2026-10-02T10:07:02Z</dcterms:created>
  <dcterms:modified xsi:type="dcterms:W3CDTF">2026-10-03T09:11:55Z</dcterms:modified>
</cp:coreProperties>
</file>